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580" r:id="rId2"/>
    <p:sldId id="639" r:id="rId3"/>
    <p:sldId id="334" r:id="rId4"/>
    <p:sldId id="437" r:id="rId5"/>
    <p:sldId id="640" r:id="rId6"/>
    <p:sldId id="336" r:id="rId7"/>
    <p:sldId id="343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641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8" r:id="rId39"/>
    <p:sldId id="373" r:id="rId40"/>
    <p:sldId id="374" r:id="rId41"/>
    <p:sldId id="307" r:id="rId42"/>
  </p:sldIdLst>
  <p:sldSz cx="12192000" cy="6858000"/>
  <p:notesSz cx="12192000" cy="6858000"/>
  <p:embeddedFontLst>
    <p:embeddedFont>
      <p:font typeface="Calibri Light" panose="020F0302020204030204" pitchFamily="34" charset="0"/>
      <p:regular r:id="rId44"/>
      <p: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Franklin Gothic Heavy" panose="020B0903020102020204" pitchFamily="34" charset="0"/>
      <p:regular r:id="rId54"/>
      <p:italic r:id="rId55"/>
    </p:embeddedFont>
    <p:embeddedFont>
      <p:font typeface="Franklin Gothic Medium" panose="020B0603020102020204" pitchFamily="34" charset="0"/>
      <p:regular r:id="rId56"/>
      <p:italic r:id="rId57"/>
    </p:embeddedFont>
    <p:embeddedFont>
      <p:font typeface="Tahoma" panose="020B0604030504040204" pitchFamily="34" charset="0"/>
      <p:regular r:id="rId58"/>
      <p:bold r:id="rId59"/>
    </p:embeddedFont>
    <p:embeddedFont>
      <p:font typeface="Franklin Gothic Demi Cond" panose="020B0706030402020204" pitchFamily="34" charset="0"/>
      <p:regular r:id="rId60"/>
    </p:embeddedFont>
    <p:embeddedFont>
      <p:font typeface="Franklin Gothic Book" panose="020B0503020102020204" pitchFamily="34" charset="0"/>
      <p:regular r:id="rId61"/>
      <p:italic r:id="rId62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C5884-6E45-4431-AAC3-7E29FC16BF2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F18E07B-50C6-4E32-849E-C1DCF08F36B5}">
      <dgm:prSet phldrT=""/>
      <dgm:spPr bwMode="auto"/>
      <dgm:t>
        <a:bodyPr/>
        <a:lstStyle/>
        <a:p>
          <a:pPr algn="just">
            <a:defRPr/>
          </a:pPr>
          <a:r>
            <a:rPr lang="ru-RU" b="0" i="0">
              <a:solidFill>
                <a:srgbClr val="002060"/>
              </a:solidFill>
            </a:rPr>
            <a:t>Решения педагогического совета (иного коллегиального органа управления ОО), на котором рассматривалась деятельность педагогического работника, осуществляющего методическую работу или наставничество, </a:t>
          </a:r>
          <a:endParaRPr/>
        </a:p>
        <a:p>
          <a:pPr algn="just">
            <a:defRPr/>
          </a:pPr>
          <a:r>
            <a:rPr lang="ru-RU" b="0" i="0">
              <a:solidFill>
                <a:srgbClr val="002060"/>
              </a:solidFill>
            </a:rPr>
            <a:t>согласованного с выборным органом соответствующей первичной профсоюзной организации, в отсутствие такового - с иным представительным органом (представителем) работников организации.</a:t>
          </a:r>
          <a:endParaRPr lang="ru-RU">
            <a:solidFill>
              <a:srgbClr val="002060"/>
            </a:solidFill>
          </a:endParaRPr>
        </a:p>
      </dgm:t>
    </dgm:pt>
    <dgm:pt modelId="{194ACB82-785D-4B9B-BB04-6E407B69B395}" type="parTrans" cxnId="{15855DEB-94CA-4505-A269-15BDEDC9C72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DE1565E-B786-46A9-B4BE-8722D1A11F77}" type="sibTrans" cxnId="{15855DEB-94CA-4505-A269-15BDEDC9C72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3EF7D13-5E23-4063-BBFC-7DB8F95326BB}" type="pres">
      <dgm:prSet presAssocID="{BF0C5884-6E45-4431-AAC3-7E29FC16BF27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36F354E0-E93A-4554-A78E-B596126151D1}" type="pres">
      <dgm:prSet presAssocID="{3F18E07B-50C6-4E32-849E-C1DCF08F36B5}" presName="parentText" presStyleLbl="node1" presStyleIdx="0" presStyleCnt="1" custLinFactNeighborX="1688" custLinFactNeighborY="-13949">
        <dgm:presLayoutVars>
          <dgm:chMax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AF15036E-E5C4-415F-B161-E334879092E7}" type="presOf" srcId="{3F18E07B-50C6-4E32-849E-C1DCF08F36B5}" destId="{36F354E0-E93A-4554-A78E-B596126151D1}" srcOrd="0" destOrd="0" presId="urn:microsoft.com/office/officeart/2005/8/layout/vList2"/>
    <dgm:cxn modelId="{BB562FF8-0102-476B-9AFB-64BFAB84FE43}" type="presOf" srcId="{BF0C5884-6E45-4431-AAC3-7E29FC16BF27}" destId="{53EF7D13-5E23-4063-BBFC-7DB8F95326BB}" srcOrd="0" destOrd="0" presId="urn:microsoft.com/office/officeart/2005/8/layout/vList2"/>
    <dgm:cxn modelId="{15855DEB-94CA-4505-A269-15BDEDC9C725}" srcId="{BF0C5884-6E45-4431-AAC3-7E29FC16BF27}" destId="{3F18E07B-50C6-4E32-849E-C1DCF08F36B5}" srcOrd="0" destOrd="0" parTransId="{194ACB82-785D-4B9B-BB04-6E407B69B395}" sibTransId="{ADE1565E-B786-46A9-B4BE-8722D1A11F77}"/>
    <dgm:cxn modelId="{43D8B15B-094A-4A44-A1FD-228495AD577F}" type="presParOf" srcId="{53EF7D13-5E23-4063-BBFC-7DB8F95326BB}" destId="{36F354E0-E93A-4554-A78E-B596126151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354E0-E93A-4554-A78E-B596126151D1}">
      <dsp:nvSpPr>
        <dsp:cNvPr id="0" name=""/>
        <dsp:cNvSpPr/>
      </dsp:nvSpPr>
      <dsp:spPr bwMode="auto">
        <a:xfrm>
          <a:off x="0" y="0"/>
          <a:ext cx="9127654" cy="314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b="0" i="0" kern="1200">
              <a:solidFill>
                <a:srgbClr val="002060"/>
              </a:solidFill>
            </a:rPr>
            <a:t>Решения педагогического совета (иного коллегиального органа управления ОО), на котором рассматривалась деятельность педагогического работника, осуществляющего методическую работу или наставничество, </a:t>
          </a:r>
          <a:endParaRPr sz="2400" kern="120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b="0" i="0" kern="1200">
              <a:solidFill>
                <a:srgbClr val="002060"/>
              </a:solidFill>
            </a:rPr>
            <a:t>согласованного с выборным органом соответствующей первичной профсоюзной организации, в отсутствие такового - с иным представительным органом (представителем) работников организации.</a:t>
          </a:r>
          <a:endParaRPr lang="ru-RU" sz="2400" kern="1200">
            <a:solidFill>
              <a:srgbClr val="002060"/>
            </a:solidFill>
          </a:endParaRPr>
        </a:p>
      </dsp:txBody>
      <dsp:txXfrm>
        <a:off x="153524" y="153524"/>
        <a:ext cx="8820606" cy="2837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9A87-E2E6-4774-8726-7C19DBD4653F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8E33E-2893-447E-B8F3-AA267CAA7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1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1pPr>
            <a:lvl2pPr marL="738188" indent="-282575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2pPr>
            <a:lvl3pPr marL="1135063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3pPr>
            <a:lvl4pPr marL="1589088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4pPr>
            <a:lvl5pPr marL="2044700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9pPr>
          </a:lstStyle>
          <a:p>
            <a:fld id="{B0DFC43B-A45E-41FD-8666-61939AF8A577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4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1pPr>
            <a:lvl2pPr marL="738188" indent="-282575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2pPr>
            <a:lvl3pPr marL="1135063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3pPr>
            <a:lvl4pPr marL="1589088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4pPr>
            <a:lvl5pPr marL="2044700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9pPr>
          </a:lstStyle>
          <a:p>
            <a:fld id="{B0DFC43B-A45E-41FD-8666-61939AF8A577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7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1pPr>
            <a:lvl2pPr marL="738188" indent="-282575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2pPr>
            <a:lvl3pPr marL="1135063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3pPr>
            <a:lvl4pPr marL="1589088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4pPr>
            <a:lvl5pPr marL="2044700" indent="-227013"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5pPr>
            <a:lvl6pPr marL="25019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6pPr>
            <a:lvl7pPr marL="29591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7pPr>
            <a:lvl8pPr marL="34163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8pPr>
            <a:lvl9pPr marL="3873500" indent="-2270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A50021"/>
                </a:solidFill>
                <a:latin typeface="Verdana" panose="020B0604030504040204" pitchFamily="34" charset="0"/>
              </a:defRPr>
            </a:lvl9pPr>
          </a:lstStyle>
          <a:p>
            <a:fld id="{B0DFC43B-A45E-41FD-8666-61939AF8A577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C340-44E1-4049-BDE1-63DF311B5CC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82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C340-44E1-4049-BDE1-63DF311B5CC3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15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EC340-44E1-4049-BDE1-63DF311B5CC3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04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4" name="Google Shape;24;p2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25" name="Google Shape;25;p2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 bwMode="auto">
          <a:xfrm>
            <a:off x="1" y="6497999"/>
            <a:ext cx="1953120" cy="360001"/>
            <a:chOff x="1" y="6497999"/>
            <a:chExt cx="1953120" cy="360001"/>
          </a:xfrm>
        </p:grpSpPr>
        <p:sp>
          <p:nvSpPr>
            <p:cNvPr id="28" name="Google Shape;28;p2"/>
            <p:cNvSpPr/>
            <p:nvPr/>
          </p:nvSpPr>
          <p:spPr bwMode="auto">
            <a:xfrm>
              <a:off x="1" y="6498000"/>
              <a:ext cx="1800419" cy="36000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 bwMode="auto">
            <a:xfrm>
              <a:off x="1800421" y="6497999"/>
              <a:ext cx="152699" cy="360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 bwMode="auto">
          <a:xfrm>
            <a:off x="1524000" y="224147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47211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33" name="Google Shape;33;p2"/>
          <p:cNvGrpSpPr/>
          <p:nvPr/>
        </p:nvGrpSpPr>
        <p:grpSpPr bwMode="auto">
          <a:xfrm>
            <a:off x="0" y="0"/>
            <a:ext cx="8797400" cy="2175080"/>
            <a:chOff x="0" y="4682920"/>
            <a:chExt cx="8797400" cy="2175080"/>
          </a:xfrm>
        </p:grpSpPr>
        <p:sp>
          <p:nvSpPr>
            <p:cNvPr id="34" name="Google Shape;34;p2"/>
            <p:cNvSpPr/>
            <p:nvPr/>
          </p:nvSpPr>
          <p:spPr bwMode="auto">
            <a:xfrm>
              <a:off x="0" y="4682920"/>
              <a:ext cx="7874000" cy="217508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 bwMode="auto">
            <a:xfrm>
              <a:off x="7874000" y="4682920"/>
              <a:ext cx="923400" cy="2175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6" name="Google Shape;36;p2" descr="http://distant.kriro.ru/pluginfile.php/1/theme_klass/logo/1488473550/full_logo_moodle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31799" y="387452"/>
            <a:ext cx="7153274" cy="140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"/>
          <p:cNvGrpSpPr/>
          <p:nvPr/>
        </p:nvGrpSpPr>
        <p:grpSpPr bwMode="auto">
          <a:xfrm>
            <a:off x="8048062" y="1"/>
            <a:ext cx="4143936" cy="2175080"/>
            <a:chOff x="8048062" y="4682921"/>
            <a:chExt cx="4143936" cy="2175080"/>
          </a:xfrm>
        </p:grpSpPr>
        <p:sp>
          <p:nvSpPr>
            <p:cNvPr id="38" name="Google Shape;38;p2"/>
            <p:cNvSpPr/>
            <p:nvPr/>
          </p:nvSpPr>
          <p:spPr bwMode="auto">
            <a:xfrm rot="10800000">
              <a:off x="8971461" y="4682921"/>
              <a:ext cx="3220537" cy="2175080"/>
            </a:xfrm>
            <a:prstGeom prst="flowChartProcess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 bwMode="auto">
            <a:xfrm rot="10800000">
              <a:off x="8048062" y="4683001"/>
              <a:ext cx="923400" cy="2175000"/>
            </a:xfrm>
            <a:prstGeom prst="rtTriangl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0" name="Google Shape;40;p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29027" y="387451"/>
            <a:ext cx="1400202" cy="14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 bwMode="auto">
          <a:xfrm>
            <a:off x="3254121" y="136397"/>
            <a:ext cx="3424553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1800" b="0" i="0">
                <a:solidFill>
                  <a:srgbClr val="004A95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 bwMode="auto"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B4C7E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" userDrawn="1">
  <p:cSld name="OBJECT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B4C7E7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Стран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125047" y="6543678"/>
            <a:ext cx="1675374" cy="3580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ABAC70-5EEC-401B-9F74-B61C2250507D}" type="datetimeFigureOut">
              <a:rPr lang="ru-RU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54402" y="6521453"/>
            <a:ext cx="4114800" cy="292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070350" y="6521453"/>
            <a:ext cx="2743200" cy="2925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4DC326-B17D-46C0-AB7F-F55B968D297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 bwMode="auto">
          <a:xfrm>
            <a:off x="2228764" y="459538"/>
            <a:ext cx="9157361" cy="89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 bwMode="auto">
          <a:xfrm>
            <a:off x="431801" y="6492874"/>
            <a:ext cx="13686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 bwMode="auto">
          <a:xfrm>
            <a:off x="9070351" y="64706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55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 1" userDrawn="1">
  <p:cSld name="Пусто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 bwMode="auto">
          <a:xfrm>
            <a:off x="0" y="0"/>
            <a:ext cx="1743599" cy="16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3"/>
          <p:cNvSpPr/>
          <p:nvPr/>
        </p:nvSpPr>
        <p:spPr bwMode="auto">
          <a:xfrm>
            <a:off x="0" y="0"/>
            <a:ext cx="1515975" cy="360000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44;p3"/>
          <p:cNvSpPr/>
          <p:nvPr/>
        </p:nvSpPr>
        <p:spPr bwMode="auto">
          <a:xfrm>
            <a:off x="1515981" y="-1"/>
            <a:ext cx="152699" cy="3597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45;p3"/>
          <p:cNvSpPr/>
          <p:nvPr/>
        </p:nvSpPr>
        <p:spPr bwMode="auto">
          <a:xfrm>
            <a:off x="0" y="6082200"/>
            <a:ext cx="12192000" cy="77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" name="Google Shape;46;p3"/>
          <p:cNvSpPr/>
          <p:nvPr/>
        </p:nvSpPr>
        <p:spPr bwMode="auto">
          <a:xfrm>
            <a:off x="1668675" y="360003"/>
            <a:ext cx="845100" cy="138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 1" userDrawn="1">
  <p:cSld name="Титульны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2"/>
          </p:nvPr>
        </p:nvSpPr>
        <p:spPr bwMode="auto">
          <a:xfrm>
            <a:off x="839788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 bwMode="auto">
          <a:xfrm>
            <a:off x="839787" y="174085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0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 bwMode="auto">
          <a:xfrm>
            <a:off x="839787" y="3341050"/>
            <a:ext cx="39321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 bwMode="auto"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359800" y="-35701"/>
            <a:ext cx="46911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 bwMode="auto">
          <a:xfrm>
            <a:off x="431799" y="6492874"/>
            <a:ext cx="1368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 bwMode="auto">
          <a:xfrm>
            <a:off x="3454399" y="64706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 bwMode="auto">
          <a:xfrm>
            <a:off x="2005357" y="6497999"/>
            <a:ext cx="10186640" cy="360000"/>
            <a:chOff x="2005357" y="6497999"/>
            <a:chExt cx="10186640" cy="360000"/>
          </a:xfrm>
        </p:grpSpPr>
        <p:sp>
          <p:nvSpPr>
            <p:cNvPr id="11" name="Google Shape;11;p1"/>
            <p:cNvSpPr/>
            <p:nvPr/>
          </p:nvSpPr>
          <p:spPr bwMode="auto">
            <a:xfrm rot="10800000">
              <a:off x="2158056" y="6497999"/>
              <a:ext cx="10033941" cy="360000"/>
            </a:xfrm>
            <a:prstGeom prst="flowChartProcess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 bwMode="auto">
            <a:xfrm rot="10800000">
              <a:off x="2005357" y="6497999"/>
              <a:ext cx="152699" cy="360000"/>
            </a:xfrm>
            <a:prstGeom prst="rtTriangle">
              <a:avLst/>
            </a:prstGeom>
            <a:solidFill>
              <a:srgbClr val="1E4E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3" name="Google Shape;13;p1"/>
          <p:cNvSpPr/>
          <p:nvPr/>
        </p:nvSpPr>
        <p:spPr bwMode="auto">
          <a:xfrm>
            <a:off x="1" y="6498000"/>
            <a:ext cx="1800419" cy="360000"/>
          </a:xfrm>
          <a:prstGeom prst="flowChartProcess">
            <a:avLst/>
          </a:prstGeom>
          <a:solidFill>
            <a:srgbClr val="B4C7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1"/>
          <p:cNvSpPr/>
          <p:nvPr/>
        </p:nvSpPr>
        <p:spPr bwMode="auto">
          <a:xfrm>
            <a:off x="1800421" y="6497999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 bwMode="auto">
          <a:xfrm>
            <a:off x="9070350" y="64706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4C7E7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1"/>
          <p:cNvSpPr/>
          <p:nvPr/>
        </p:nvSpPr>
        <p:spPr bwMode="auto">
          <a:xfrm rot="10800000">
            <a:off x="1908682" y="-2"/>
            <a:ext cx="10283316" cy="360000"/>
          </a:xfrm>
          <a:prstGeom prst="flowChartProcess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1"/>
          <p:cNvSpPr/>
          <p:nvPr/>
        </p:nvSpPr>
        <p:spPr bwMode="auto">
          <a:xfrm rot="10800000">
            <a:off x="1755982" y="-1"/>
            <a:ext cx="152699" cy="360000"/>
          </a:xfrm>
          <a:prstGeom prst="rtTriangl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1"/>
          <p:cNvSpPr/>
          <p:nvPr/>
        </p:nvSpPr>
        <p:spPr bwMode="auto">
          <a:xfrm>
            <a:off x="0" y="0"/>
            <a:ext cx="1515982" cy="1490059"/>
          </a:xfrm>
          <a:prstGeom prst="flowChartProcess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1"/>
          <p:cNvSpPr/>
          <p:nvPr/>
        </p:nvSpPr>
        <p:spPr bwMode="auto">
          <a:xfrm>
            <a:off x="1515982" y="-1"/>
            <a:ext cx="632700" cy="1490100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2" name="Google Shape;22;p1"/>
          <p:cNvPicPr/>
          <p:nvPr/>
        </p:nvPicPr>
        <p:blipFill>
          <a:blip r:embed="rId15">
            <a:alphaModFix/>
          </a:blip>
          <a:stretch/>
        </p:blipFill>
        <p:spPr bwMode="auto">
          <a:xfrm>
            <a:off x="80212" y="97950"/>
            <a:ext cx="1294149" cy="12941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konfor.kriro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onkurs.krir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konkurs.kriro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kriro.ru/deyatelnost/respublikanskij_ehkspertnyj_sovet/index.ph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konfor.kriro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konkurs.kriro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e.kriro.ru/" TargetMode="External"/><Relationship Id="rId2" Type="http://schemas.openxmlformats.org/officeDocument/2006/relationships/hyperlink" Target="https://kriro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g.v.kitaygorodskaya@kriro.r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854" y="2633472"/>
            <a:ext cx="10718292" cy="2729482"/>
          </a:xfrm>
        </p:spPr>
        <p:txBody>
          <a:bodyPr anchor="ctr"/>
          <a:lstStyle/>
          <a:p>
            <a:r>
              <a:rPr lang="ru-RU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Мастерская наставников</a:t>
            </a:r>
            <a:br>
              <a:rPr lang="ru-RU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«Эффективный наставник: механизмы профессионального развития»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октября 2023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2310" y="546369"/>
            <a:ext cx="1168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cap="all">
                <a:solidFill>
                  <a:srgbClr val="002060"/>
                </a:solidFill>
                <a:latin typeface="+mj-lt"/>
              </a:rPr>
              <a:t>Цель аттестации</a:t>
            </a:r>
            <a:endParaRPr lang="ru-RU" sz="4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12064" y="2070728"/>
            <a:ext cx="10909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150000"/>
              <a:defRPr/>
            </a:pPr>
            <a:r>
              <a:rPr lang="ru-RU" sz="3000" b="1">
                <a:solidFill>
                  <a:srgbClr val="002060"/>
                </a:solidFill>
              </a:rPr>
              <a:t>Аттестация педагогических работников проводится в целях подтверждения соответствия педагогических работников занимаемым ими должностям на основе оценки их профессиональной деятельности </a:t>
            </a:r>
            <a:r>
              <a:rPr lang="ru-RU" sz="3000">
                <a:solidFill>
                  <a:srgbClr val="002060"/>
                </a:solidFill>
              </a:rPr>
              <a:t>и по желанию педагогических работников в целях установления квалификационных категорий 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3072" y="5563857"/>
            <a:ext cx="11566207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53200" y="291769"/>
            <a:ext cx="1168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cap="all">
                <a:solidFill>
                  <a:srgbClr val="002060"/>
                </a:solidFill>
                <a:latin typeface="+mj-lt"/>
              </a:rPr>
              <a:t>Задачи аттестации</a:t>
            </a:r>
            <a:endParaRPr lang="ru-RU" sz="40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12720" y="1107855"/>
            <a:ext cx="11421550" cy="5639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  <a:defRPr/>
            </a:pPr>
            <a:r>
              <a:rPr lang="ru-RU" sz="2600" b="1">
                <a:solidFill>
                  <a:srgbClr val="002060"/>
                </a:solidFill>
              </a:rPr>
              <a:t>стимулирование</a:t>
            </a:r>
            <a:r>
              <a:rPr lang="ru-RU" sz="2600">
                <a:solidFill>
                  <a:srgbClr val="002060"/>
                </a:solidFill>
              </a:rPr>
              <a:t> целенаправленного, </a:t>
            </a:r>
            <a:r>
              <a:rPr lang="ru-RU" sz="2600" b="1">
                <a:solidFill>
                  <a:srgbClr val="002060"/>
                </a:solidFill>
              </a:rPr>
              <a:t>непрерывного повышения уровня квалификации</a:t>
            </a:r>
            <a:r>
              <a:rPr lang="ru-RU" sz="2600">
                <a:solidFill>
                  <a:srgbClr val="002060"/>
                </a:solidFill>
              </a:rPr>
              <a:t>, методологической культуры, профессионального, личностного и карьерного роста</a:t>
            </a:r>
            <a:endParaRPr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2600">
                <a:solidFill>
                  <a:srgbClr val="002060"/>
                </a:solidFill>
              </a:rPr>
              <a:t>определение </a:t>
            </a:r>
            <a:r>
              <a:rPr lang="ru-RU" sz="2600" b="1">
                <a:solidFill>
                  <a:srgbClr val="002060"/>
                </a:solidFill>
              </a:rPr>
              <a:t>необходимости</a:t>
            </a:r>
            <a:r>
              <a:rPr lang="ru-RU" sz="2600">
                <a:solidFill>
                  <a:srgbClr val="002060"/>
                </a:solidFill>
              </a:rPr>
              <a:t> дополнительного профессионального образования педагогических работников</a:t>
            </a:r>
            <a:endParaRPr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2600">
                <a:solidFill>
                  <a:srgbClr val="002060"/>
                </a:solidFill>
              </a:rPr>
              <a:t>повышение </a:t>
            </a:r>
            <a:r>
              <a:rPr lang="ru-RU" sz="2600" b="1">
                <a:solidFill>
                  <a:srgbClr val="002060"/>
                </a:solidFill>
              </a:rPr>
              <a:t>эффективности и качества педагогической деятельности</a:t>
            </a:r>
            <a:endParaRPr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2600">
                <a:solidFill>
                  <a:srgbClr val="002060"/>
                </a:solidFill>
              </a:rPr>
              <a:t>учет требований </a:t>
            </a:r>
            <a:r>
              <a:rPr lang="ru-RU" sz="2600" b="1">
                <a:solidFill>
                  <a:srgbClr val="002060"/>
                </a:solidFill>
              </a:rPr>
              <a:t>ФГОС</a:t>
            </a:r>
            <a:r>
              <a:rPr lang="ru-RU" sz="2600">
                <a:solidFill>
                  <a:srgbClr val="002060"/>
                </a:solidFill>
              </a:rPr>
              <a:t> к кадрам организаций</a:t>
            </a:r>
            <a:endParaRPr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2600">
                <a:solidFill>
                  <a:srgbClr val="002060"/>
                </a:solidFill>
              </a:rPr>
              <a:t>выявление перспектив использования потенциальных возможностей педагогических работников, в том числе в целях организации (осуществления) </a:t>
            </a:r>
            <a:r>
              <a:rPr lang="ru-RU" sz="2600" b="1">
                <a:solidFill>
                  <a:srgbClr val="002060"/>
                </a:solidFill>
              </a:rPr>
              <a:t>методической помощи</a:t>
            </a:r>
            <a:r>
              <a:rPr lang="ru-RU" sz="2600">
                <a:solidFill>
                  <a:srgbClr val="002060"/>
                </a:solidFill>
              </a:rPr>
              <a:t> (поддержки) и </a:t>
            </a:r>
            <a:r>
              <a:rPr lang="ru-RU" sz="2600" b="1">
                <a:solidFill>
                  <a:srgbClr val="002060"/>
                </a:solidFill>
              </a:rPr>
              <a:t>наставнической деятельности</a:t>
            </a:r>
            <a:r>
              <a:rPr lang="ru-RU" sz="2600">
                <a:solidFill>
                  <a:srgbClr val="002060"/>
                </a:solidFill>
              </a:rPr>
              <a:t> в образовательной организации</a:t>
            </a:r>
            <a:endParaRPr/>
          </a:p>
          <a:p>
            <a:pPr marL="457200" indent="-457200" algn="just">
              <a:buFont typeface="Arial"/>
              <a:buChar char="•"/>
              <a:defRPr/>
            </a:pPr>
            <a:r>
              <a:rPr lang="ru-RU" sz="2600">
                <a:solidFill>
                  <a:srgbClr val="002060"/>
                </a:solidFill>
              </a:rPr>
              <a:t>обеспечение дифференциации оплаты труда педагогических работников с учетом установленных квалификационных категорий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27421" y="2192006"/>
            <a:ext cx="11566207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404260" y="471638"/>
            <a:ext cx="11434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ru-RU" sz="3000" b="1" u="sng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 1 сентября 2023 года* </a:t>
            </a:r>
            <a:r>
              <a:rPr lang="ru-RU" sz="3000">
                <a:solidFill>
                  <a:srgbClr val="042845"/>
                </a:solidFill>
                <a:latin typeface="+mn-lt"/>
                <a:ea typeface="+mn-ea"/>
                <a:cs typeface="+mn-cs"/>
              </a:rPr>
              <a:t>аттестация педагогических работников на квалификационные категории </a:t>
            </a:r>
            <a:r>
              <a:rPr lang="ru-RU" sz="3000">
                <a:solidFill>
                  <a:srgbClr val="042845"/>
                </a:solidFill>
                <a:latin typeface="+mn-lt"/>
                <a:ea typeface="Arial"/>
                <a:cs typeface="Arial"/>
              </a:rPr>
              <a:t>осуществляется: </a:t>
            </a:r>
            <a:endParaRPr lang="ru-RU" sz="2400" b="1">
              <a:solidFill>
                <a:srgbClr val="042845"/>
              </a:solidFill>
            </a:endParaRPr>
          </a:p>
        </p:txBody>
      </p:sp>
      <p:sp>
        <p:nvSpPr>
          <p:cNvPr id="4" name="Скругленный прямоугольник 49"/>
          <p:cNvSpPr/>
          <p:nvPr/>
        </p:nvSpPr>
        <p:spPr bwMode="auto">
          <a:xfrm>
            <a:off x="343301" y="2463524"/>
            <a:ext cx="5778366" cy="2596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000">
                <a:solidFill>
                  <a:prstClr val="black"/>
                </a:solidFill>
              </a:rPr>
              <a:t>в целях установления </a:t>
            </a:r>
            <a:r>
              <a:rPr lang="ru-RU" sz="3000" b="1">
                <a:solidFill>
                  <a:prstClr val="black"/>
                </a:solidFill>
              </a:rPr>
              <a:t>первой / высшей квалификационной категории </a:t>
            </a:r>
            <a:r>
              <a:rPr lang="ru-RU" sz="3000">
                <a:solidFill>
                  <a:prstClr val="black"/>
                </a:solidFill>
              </a:rPr>
              <a:t>по педагогической должности</a:t>
            </a:r>
            <a:endParaRPr/>
          </a:p>
        </p:txBody>
      </p:sp>
      <p:sp>
        <p:nvSpPr>
          <p:cNvPr id="6" name="Скругленный прямоугольник 49"/>
          <p:cNvSpPr/>
          <p:nvPr/>
        </p:nvSpPr>
        <p:spPr bwMode="auto">
          <a:xfrm>
            <a:off x="6256421" y="2463524"/>
            <a:ext cx="5778366" cy="2596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000">
                <a:solidFill>
                  <a:prstClr val="black"/>
                </a:solidFill>
              </a:rPr>
              <a:t>в целях установления </a:t>
            </a:r>
            <a:r>
              <a:rPr lang="ru-RU" sz="3000" b="1">
                <a:solidFill>
                  <a:prstClr val="black"/>
                </a:solidFill>
              </a:rPr>
              <a:t>квалификационной категории "педагог-методист" / "педагог-наставник" </a:t>
            </a:r>
            <a:endParaRPr/>
          </a:p>
        </p:txBody>
      </p:sp>
      <p:cxnSp>
        <p:nvCxnSpPr>
          <p:cNvPr id="7" name="Прямая со стрелкой 6"/>
          <p:cNvCxnSpPr>
            <a:cxnSpLocks/>
            <a:stCxn id="5" idx="2"/>
            <a:endCxn id="4" idx="0"/>
          </p:cNvCxnSpPr>
          <p:nvPr/>
        </p:nvCxnSpPr>
        <p:spPr bwMode="auto">
          <a:xfrm flipH="1">
            <a:off x="3232484" y="1487301"/>
            <a:ext cx="2889183" cy="976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  <a:stCxn id="5" idx="2"/>
            <a:endCxn id="6" idx="0"/>
          </p:cNvCxnSpPr>
          <p:nvPr/>
        </p:nvCxnSpPr>
        <p:spPr bwMode="auto">
          <a:xfrm>
            <a:off x="6121667" y="1487301"/>
            <a:ext cx="3023937" cy="976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85344" y="6085166"/>
            <a:ext cx="1188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800" b="1"/>
              <a:t>* </a:t>
            </a:r>
            <a:r>
              <a:rPr lang="ru-RU" sz="1800">
                <a:solidFill>
                  <a:srgbClr val="042845"/>
                </a:solidFill>
              </a:rPr>
              <a:t>ПОРЯДОК ПРОВЕДЕНИЯ АТТЕСТАЦИИ ПЕДАГОГИЧЕСКИХ РАБОТНИКОВ, утвержденный приказом Минобрнауки России от 24.03.2023 г. № 196</a:t>
            </a:r>
            <a:endParaRPr lang="ru-RU"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403802" y="1914611"/>
            <a:ext cx="11420856" cy="2796873"/>
          </a:xfrm>
        </p:spPr>
        <p:txBody>
          <a:bodyPr/>
          <a:lstStyle/>
          <a:p>
            <a:pPr>
              <a:defRPr/>
            </a:pPr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Аттестация в целях установления квалификационной категории «педагог-наставник» </a:t>
            </a:r>
            <a:endParaRPr sz="40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8"/>
          <p:cNvSpPr/>
          <p:nvPr/>
        </p:nvSpPr>
        <p:spPr bwMode="auto">
          <a:xfrm>
            <a:off x="2723926" y="1531462"/>
            <a:ext cx="9245569" cy="94041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000" b="1">
                <a:solidFill>
                  <a:srgbClr val="042845"/>
                </a:solidFill>
              </a:rPr>
              <a:t>сведения об уровне образования (квалификации), об имеющейся ВКК (п. 45*), о квалификационной категории, по которой планируется аттестация</a:t>
            </a:r>
            <a:endParaRPr sz="2000" b="1"/>
          </a:p>
        </p:txBody>
      </p:sp>
      <p:sp>
        <p:nvSpPr>
          <p:cNvPr id="7" name="Скругленный прямоугольник 49"/>
          <p:cNvSpPr/>
          <p:nvPr/>
        </p:nvSpPr>
        <p:spPr bwMode="auto">
          <a:xfrm>
            <a:off x="337987" y="1568632"/>
            <a:ext cx="2045209" cy="7152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prstClr val="black"/>
                </a:solidFill>
              </a:rPr>
              <a:t>заявление</a:t>
            </a:r>
            <a:endParaRPr lang="ru-RU" sz="2400">
              <a:solidFill>
                <a:prstClr val="black"/>
              </a:solidFill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37986" y="107014"/>
            <a:ext cx="11411622" cy="9452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indent="361950" algn="ctr">
              <a:buClrTx/>
              <a:defRPr/>
            </a:pPr>
            <a:r>
              <a:rPr lang="ru-RU" sz="2800" b="1" dirty="0">
                <a:solidFill>
                  <a:srgbClr val="042845"/>
                </a:solidFill>
              </a:rPr>
              <a:t>Основания для проведения аттестации: </a:t>
            </a:r>
            <a:endParaRPr dirty="0"/>
          </a:p>
          <a:p>
            <a:pPr lvl="0" indent="361949" algn="ctr">
              <a:buClrTx/>
              <a:defRPr/>
            </a:pPr>
            <a:r>
              <a:rPr lang="ru-RU" sz="2800" b="1" dirty="0">
                <a:solidFill>
                  <a:srgbClr val="042845"/>
                </a:solidFill>
              </a:rPr>
              <a:t>"педагог-наставник" </a:t>
            </a:r>
            <a:endParaRPr dirty="0"/>
          </a:p>
        </p:txBody>
      </p:sp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2910199" y="2615184"/>
          <a:ext cx="9127654" cy="321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9"/>
          <p:cNvSpPr/>
          <p:nvPr/>
        </p:nvSpPr>
        <p:spPr bwMode="auto">
          <a:xfrm>
            <a:off x="176764" y="3214841"/>
            <a:ext cx="2410989" cy="20797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prstClr val="black"/>
                </a:solidFill>
              </a:rPr>
              <a:t>Ходатайство руководителя ОО</a:t>
            </a:r>
            <a:endParaRPr sz="24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9328" y="5927324"/>
            <a:ext cx="11884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>
                <a:solidFill>
                  <a:srgbClr val="C00000"/>
                </a:solidFill>
              </a:rPr>
              <a:t>! Приложения</a:t>
            </a:r>
            <a:r>
              <a:rPr lang="ru-RU" sz="2800" b="1"/>
              <a:t> к ходатайству на основе показателей пунктов 50, 51*</a:t>
            </a:r>
            <a:endParaRPr/>
          </a:p>
        </p:txBody>
      </p:sp>
      <p:sp>
        <p:nvSpPr>
          <p:cNvPr id="16" name="Стрелка: вправо 15"/>
          <p:cNvSpPr/>
          <p:nvPr/>
        </p:nvSpPr>
        <p:spPr bwMode="auto">
          <a:xfrm>
            <a:off x="2392338" y="1808164"/>
            <a:ext cx="322446" cy="2211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: вправо 16"/>
          <p:cNvSpPr/>
          <p:nvPr/>
        </p:nvSpPr>
        <p:spPr bwMode="auto">
          <a:xfrm>
            <a:off x="2587753" y="4156674"/>
            <a:ext cx="322446" cy="2211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37986" y="1078791"/>
            <a:ext cx="5909020" cy="4956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  </a:t>
            </a:r>
            <a:r>
              <a:rPr lang="ru-RU" sz="2800" b="1" i="0" u="none" strike="noStrike" cap="none" spc="0">
                <a:solidFill>
                  <a:srgbClr val="C00000"/>
                </a:solidFill>
                <a:latin typeface="Arial"/>
                <a:cs typeface="Arial"/>
              </a:rPr>
              <a:t>Порядок аттестации, п.48</a:t>
            </a:r>
            <a:r>
              <a:rPr lang="ru-RU" sz="2400">
                <a:solidFill>
                  <a:srgbClr val="FF0000"/>
                </a:solidFill>
              </a:rPr>
              <a:t> </a:t>
            </a:r>
            <a:endParaRPr lang="ru-RU" sz="2100" b="1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475488" y="1795634"/>
            <a:ext cx="11468100" cy="3266732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002060"/>
                </a:solidFill>
                <a:latin typeface="+mj-lt"/>
              </a:rPr>
              <a:t>Представление сведений, подтверждающих деятельность педагогического работника при аттестации в целях установления квалификационной категории "педагог-наставник" </a:t>
            </a:r>
            <a:endParaRPr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27683" y="597405"/>
            <a:ext cx="11940585" cy="143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200" b="1" cap="all">
                <a:solidFill>
                  <a:schemeClr val="bg2">
                    <a:lumMod val="75000"/>
                  </a:schemeClr>
                </a:solidFill>
                <a:latin typeface="+mj-lt"/>
              </a:rPr>
              <a:t>Примерная форма представления материалов, </a:t>
            </a:r>
            <a:br>
              <a:rPr lang="ru-RU" sz="2200" b="1" cap="all">
                <a:solidFill>
                  <a:schemeClr val="bg2">
                    <a:lumMod val="75000"/>
                  </a:schemeClr>
                </a:solidFill>
                <a:latin typeface="+mj-lt"/>
              </a:rPr>
            </a:br>
            <a:r>
              <a:rPr lang="ru-RU" sz="2200" b="1" cap="all">
                <a:solidFill>
                  <a:schemeClr val="bg2">
                    <a:lumMod val="75000"/>
                  </a:schemeClr>
                </a:solidFill>
                <a:latin typeface="+mj-lt"/>
              </a:rPr>
              <a:t>подтверждающих результативность профессиональной деятельности педагогического работника для установления квалификационной категории «педагог-наставник»</a:t>
            </a:r>
            <a:endParaRPr lang="ru-RU" sz="2200" b="1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13073" y="2126838"/>
            <a:ext cx="11565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150000"/>
              <a:defRPr/>
            </a:pPr>
            <a:r>
              <a:rPr lang="ru-RU" sz="2200" b="1">
                <a:solidFill>
                  <a:schemeClr val="bg2">
                    <a:lumMod val="75000"/>
                  </a:schemeClr>
                </a:solidFill>
              </a:rPr>
              <a:t>Показатели п.51 Порядка аттестации</a:t>
            </a: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: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 marL="541338" indent="-254000"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 marL="541338" indent="-254000"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Наставничество в отношении педагогических работников ОО, активное сопровождение их профессионального развития в ОО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 marL="541338" indent="-254000"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  <a:p>
            <a:pPr marL="541338" indent="-254000">
              <a:buClr>
                <a:schemeClr val="bg2"/>
              </a:buClr>
              <a:buSzPct val="100000"/>
              <a:buFont typeface="+mj-lt"/>
              <a:buAutoNum type="arabicPeriod"/>
              <a:defRPr/>
            </a:pPr>
            <a:r>
              <a:rPr lang="ru-RU" sz="2200">
                <a:solidFill>
                  <a:schemeClr val="bg2">
                    <a:lumMod val="75000"/>
                  </a:schemeClr>
                </a:solidFill>
              </a:rPr>
              <a:t>Распространение авторских подходов и методических разработок в области наставнической деятельности в ОО</a:t>
            </a:r>
            <a:endParaRPr sz="2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3072" y="5563857"/>
            <a:ext cx="11566207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699248" y="74186"/>
            <a:ext cx="4492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b="1">
                <a:solidFill>
                  <a:schemeClr val="tx1"/>
                </a:solidFill>
              </a:rPr>
              <a:t>Приложение</a:t>
            </a:r>
            <a:endParaRPr/>
          </a:p>
          <a:p>
            <a:pPr lvl="0" algn="r">
              <a:defRPr/>
            </a:pPr>
            <a:r>
              <a:rPr lang="ru-RU" b="1">
                <a:solidFill>
                  <a:schemeClr val="tx1"/>
                </a:solidFill>
              </a:rPr>
              <a:t>к ходатайству на основе показателей пункта 51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694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1016" y="553951"/>
            <a:ext cx="9516982" cy="63040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522133" y="1"/>
            <a:ext cx="8144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/>
              <a:t>Продолжение Рекомендуемой формы представления материалов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25600" y="460654"/>
            <a:ext cx="9634556" cy="63973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522133" y="1"/>
            <a:ext cx="8144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/>
              <a:t>Продолжение Рекомендуемой формы представления материалов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25599" y="388550"/>
            <a:ext cx="9512089" cy="6469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85618"/>
            <a:ext cx="9144000" cy="1559610"/>
          </a:xfrm>
        </p:spPr>
        <p:txBody>
          <a:bodyPr anchor="ctr"/>
          <a:lstStyle/>
          <a:p>
            <a:r>
              <a:rPr lang="ru-RU" sz="40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Концептуальные задачи системы наставничества в образовании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D6CD6F6-A8D6-4F53-82EA-B83F8BA4C1B0}"/>
              </a:ext>
            </a:extLst>
          </p:cNvPr>
          <p:cNvSpPr txBox="1">
            <a:spLocks/>
          </p:cNvSpPr>
          <p:nvPr/>
        </p:nvSpPr>
        <p:spPr bwMode="auto">
          <a:xfrm>
            <a:off x="2968752" y="4472382"/>
            <a:ext cx="9144000" cy="1559610"/>
          </a:xfrm>
          <a:prstGeom prst="rect">
            <a:avLst/>
          </a:prstGeom>
          <a:noFill/>
          <a:ln w="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z="18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Китайгородская Галина Владимировна, ректор ГОУДПО «Коми республиканский институт развития образования», кандидат филологических наук,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42356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73688" y="1522052"/>
            <a:ext cx="10417983" cy="4105656"/>
          </a:xfrm>
        </p:spPr>
        <p:txBody>
          <a:bodyPr/>
          <a:lstStyle/>
          <a:p>
            <a:pPr>
              <a:buClr>
                <a:schemeClr val="bg2"/>
              </a:buClr>
              <a:buSzPct val="150000"/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</a:rPr>
              <a:t>Показатель 1. </a:t>
            </a: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</a:r>
            <a:endParaRPr lang="ru-RU" sz="4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29659"/>
              </p:ext>
            </p:extLst>
          </p:nvPr>
        </p:nvGraphicFramePr>
        <p:xfrm>
          <a:off x="432139" y="1087355"/>
          <a:ext cx="11108262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5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876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практической подготовки студентов, обучающихся по образовательным программам среднего профессионального образования и (или) образовательным программам высшего образования на базе ОО: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от 1 до 2 учебных годов;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от 3 до 5 учебных лет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Трудовой договор о приеме на работу по внешнему совместительству в организации среднего профессионального или высшего образования</a:t>
                      </a:r>
                      <a:endParaRPr dirty="0"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Договор о </a:t>
                      </a:r>
                      <a:r>
                        <a:rPr lang="ru-RU" sz="20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приеме </a:t>
                      </a:r>
                      <a:r>
                        <a:rPr lang="ru-RU" sz="20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работу по внешнему совместительству в организации среднего профессионального или высшего образования</a:t>
                      </a:r>
                      <a:endParaRPr dirty="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228418" y="493792"/>
            <a:ext cx="117351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1. 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7867" y="586351"/>
          <a:ext cx="114808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5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53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876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Руководство педагогической практикой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 на базе ОО: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от 1 до 2 учебных годов;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от 3 до 5 учебных лет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руководителя ОО о назначении руководителем педагогической практики студентов, обучающихся по образовательным программам среднего профессионального образования и (или) образовательным программам высшего образования на базе ОО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руководителя ОО о назначении руководителем педагогической практики студентов, обучающихся по образовательным программам среднего профессионального образования и (или) образовательным программам высшего образования на базе ОО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287867" y="155464"/>
            <a:ext cx="117351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1.</a:t>
            </a: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73688" y="1522052"/>
            <a:ext cx="10417983" cy="4105656"/>
          </a:xfrm>
        </p:spPr>
        <p:txBody>
          <a:bodyPr/>
          <a:lstStyle/>
          <a:p>
            <a:pPr>
              <a:buClr>
                <a:schemeClr val="bg2"/>
              </a:buClr>
              <a:buSzPct val="150000"/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</a:rPr>
              <a:t>Показатель 2. </a:t>
            </a:r>
            <a:br>
              <a:rPr lang="ru-RU" sz="40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>Наставничество в отношении педагогических работников образовательных организаций, активное сопровождение их профессионального развития в образовательных организаций</a:t>
            </a:r>
            <a:endParaRPr lang="ru-RU" sz="4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96899" y="868605"/>
          <a:ext cx="10998200" cy="5120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837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74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целевой модели наставничества в образовательной организации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Локальные акты образовательной организации о внедрении и реализации системы (целевой модели) наставничества: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об утверждении «Положения» о системе наставничества педагогических работников в образовательной организации и «Дорожной карты по его реализации» и другие документы (копия)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28599" y="388686"/>
            <a:ext cx="117348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2.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7473" y="584986"/>
          <a:ext cx="11362266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Calibri"/>
                        </a:rPr>
                        <a:t>2.2 </a:t>
                      </a: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Участие в персонализированных программах наставничества на уровне ОО. Доля наставляемых педагогов от общего количества в ОО: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 до 5 %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6- 10 %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11 до 20 %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руководителя образовательной организации о закреплении наставнических пар/групп с письменного согласия их участников на возложение на них дополнительных обязанностей, связанных с наставнической деятельностью (копия) (с указанием персонализированных программ по определенным вопросам (предметное содержание, методика обучения и преподавания, воспитательная деятельность, организация урочной и внеурочной деятельности, психолого-педагогическое сопровождение наставляемых и наставников, работа с родителями, связь с системой дополнительного образования и т.д.)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47473" y="154099"/>
            <a:ext cx="117348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2.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20700" y="996696"/>
          <a:ext cx="11150600" cy="561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0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569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Calibri"/>
                        </a:rPr>
                        <a:t>2.3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эффективности и результативности системы (целевой модели) наставничества:</a:t>
                      </a: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от 1 до 2 учебных годов;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период от 3 до 5 учебных лет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образовательной организации об организации ежегодного мониторинга реализации системы (целевой модели) наставничества с утверждением итогового аналитического отчета по внедрению системы (целевой модели) наставничества на уровне организации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Аналитическая справка педагога с указанием разработанных персонализированных программ и динамикой их реализации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38585" y="373555"/>
            <a:ext cx="117348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2.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35360" y="1220300"/>
            <a:ext cx="11173968" cy="4105656"/>
          </a:xfrm>
        </p:spPr>
        <p:txBody>
          <a:bodyPr/>
          <a:lstStyle/>
          <a:p>
            <a:pPr>
              <a:buClr>
                <a:schemeClr val="bg2"/>
              </a:buClr>
              <a:buSzPct val="150000"/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</a:rPr>
              <a:t>Показатель 3. </a:t>
            </a: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>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 </a:t>
            </a:r>
            <a:endParaRPr lang="ru-RU" sz="4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599" y="532946"/>
          <a:ext cx="11658601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0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9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386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методических семинаров, цикла методических занятий, проектных сессий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ОО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ОО об организации и проведения методических мероприятий (тема, период, участники)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муниципального органа управления образования с обозначением темы семинара, методических занятий, проектных сессий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ГОУ ДПО «КРИРО» с обозначением темы семинара, методических занятий, проектных сессий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организатора мероприятий всероссийского уровня с обозначением темы семинара, методических занятий, проектных сессий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Информационная система «Республиканские конференции. Форумы» </a:t>
                      </a:r>
                      <a:r>
                        <a:rPr lang="ru-RU" sz="2000" b="0" i="0" u="sng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s://konfor.kriro.ru/"/>
                        </a:rPr>
                        <a:t>https://konfor.kriro.ru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(республиканские конференции, форумы, семинары)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28599" y="102058"/>
            <a:ext cx="119634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3.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9954" y="680094"/>
          <a:ext cx="11389212" cy="608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09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Calibri"/>
                        </a:rPr>
                        <a:t>3.2 </a:t>
                      </a: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Участие педагогических работников (наставляемых) ОО в конкурсах профессионального мастерства (за 3 года): 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ОО</a:t>
                      </a:r>
                      <a:endParaRPr/>
                    </a:p>
                    <a:p>
                      <a:pPr marL="28575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образовательной организации / муниципального образования / Министерства образования и науки Республики Коми или Протоколы оргкомитета об утверждении списка участников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образовательной организации о закреплении наставнической пары (ФИО наставника – ФИО наставляемого)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информационный ресурс участников республиканских конкурсов </a:t>
                      </a:r>
                      <a:r>
                        <a:rPr lang="ru-RU" sz="2000" b="0" i="0" u="sng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s://konkurs.kriro.ru/"/>
                        </a:rPr>
                        <a:t>https://konkurs.kriro.ru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28599" y="166911"/>
            <a:ext cx="119634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032094" y="44411"/>
            <a:ext cx="7359650" cy="892175"/>
          </a:xfrm>
        </p:spPr>
        <p:txBody>
          <a:bodyPr/>
          <a:lstStyle/>
          <a:p>
            <a:r>
              <a:rPr lang="ru-RU" altLang="ru-RU" dirty="0">
                <a:solidFill>
                  <a:srgbClr val="1F4E79"/>
                </a:solidFill>
                <a:latin typeface="Franklin Gothic Demi Cond" panose="020B0706030402020204" pitchFamily="34" charset="0"/>
                <a:cs typeface="Calibri Light" panose="020F0302020204030204" pitchFamily="34" charset="0"/>
              </a:rPr>
              <a:t>Нормативные основания </a:t>
            </a:r>
          </a:p>
        </p:txBody>
      </p:sp>
      <p:sp>
        <p:nvSpPr>
          <p:cNvPr id="4" name="Параллелограмм 3"/>
          <p:cNvSpPr/>
          <p:nvPr/>
        </p:nvSpPr>
        <p:spPr>
          <a:xfrm>
            <a:off x="1972056" y="755639"/>
            <a:ext cx="9745718" cy="1972373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Распоряжение Правительства Российской Федерации от 31 декабря 2019 г. № 3273-р (ред. от 20 августа 2021 г.)</a:t>
            </a:r>
          </a:p>
          <a:p>
            <a:pPr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07" y="1244581"/>
            <a:ext cx="557761" cy="5577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56" y="5295072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41" y="4695165"/>
            <a:ext cx="720000" cy="720000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BE20A80E-3CCF-41F4-A60C-F0B93CC8D42C}"/>
              </a:ext>
            </a:extLst>
          </p:cNvPr>
          <p:cNvSpPr/>
          <p:nvPr/>
        </p:nvSpPr>
        <p:spPr>
          <a:xfrm>
            <a:off x="3597006" y="5415165"/>
            <a:ext cx="4368038" cy="523220"/>
          </a:xfrm>
          <a:prstGeom prst="parallelogram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2"/>
                </a:solidFill>
              </a:rPr>
              <a:t>«Молодые профессионалы»</a:t>
            </a:r>
          </a:p>
        </p:txBody>
      </p:sp>
      <p:sp>
        <p:nvSpPr>
          <p:cNvPr id="10" name="Полилиния 16">
            <a:extLst>
              <a:ext uri="{FF2B5EF4-FFF2-40B4-BE49-F238E27FC236}">
                <a16:creationId xmlns:a16="http://schemas.microsoft.com/office/drawing/2014/main" id="{A4C177D6-3374-4709-AC48-C540BA1C76E3}"/>
              </a:ext>
            </a:extLst>
          </p:cNvPr>
          <p:cNvSpPr/>
          <p:nvPr/>
        </p:nvSpPr>
        <p:spPr>
          <a:xfrm>
            <a:off x="8043673" y="5874190"/>
            <a:ext cx="2176271" cy="556578"/>
          </a:xfrm>
          <a:custGeom>
            <a:avLst/>
            <a:gdLst>
              <a:gd name="connsiteX0" fmla="*/ 0 w 3802062"/>
              <a:gd name="connsiteY0" fmla="*/ 0 h 1901031"/>
              <a:gd name="connsiteX1" fmla="*/ 3802062 w 3802062"/>
              <a:gd name="connsiteY1" fmla="*/ 0 h 1901031"/>
              <a:gd name="connsiteX2" fmla="*/ 3802062 w 3802062"/>
              <a:gd name="connsiteY2" fmla="*/ 1901031 h 1901031"/>
              <a:gd name="connsiteX3" fmla="*/ 0 w 3802062"/>
              <a:gd name="connsiteY3" fmla="*/ 1901031 h 1901031"/>
              <a:gd name="connsiteX4" fmla="*/ 0 w 3802062"/>
              <a:gd name="connsiteY4" fmla="*/ 0 h 190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2062" h="1901031">
                <a:moveTo>
                  <a:pt x="0" y="0"/>
                </a:moveTo>
                <a:lnTo>
                  <a:pt x="3802062" y="0"/>
                </a:lnTo>
                <a:lnTo>
                  <a:pt x="3802062" y="1901031"/>
                </a:lnTo>
                <a:lnTo>
                  <a:pt x="0" y="19010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137160" rIns="36000" bIns="13716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конец 2022 года.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E5A41A-D57C-4B4D-9ABD-8BFD327E8514}"/>
              </a:ext>
            </a:extLst>
          </p:cNvPr>
          <p:cNvSpPr/>
          <p:nvPr/>
        </p:nvSpPr>
        <p:spPr>
          <a:xfrm>
            <a:off x="731171" y="4815157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/>
                </a:solidFill>
                <a:latin typeface="Franklin Gothic Book" panose="020B0503020102020204" pitchFamily="34" charset="0"/>
              </a:rPr>
              <a:t>федеральные проекты </a:t>
            </a: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5CFF9ED9-B239-4F9B-9FF1-974FC9BCC561}"/>
              </a:ext>
            </a:extLst>
          </p:cNvPr>
          <p:cNvSpPr/>
          <p:nvPr/>
        </p:nvSpPr>
        <p:spPr>
          <a:xfrm>
            <a:off x="3911981" y="4425503"/>
            <a:ext cx="4368038" cy="369332"/>
          </a:xfrm>
          <a:prstGeom prst="parallelogram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2"/>
                </a:solidFill>
              </a:rPr>
              <a:t>«Современная школа»</a:t>
            </a: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62644413-1A34-499C-833D-DA4DC18B0BBE}"/>
              </a:ext>
            </a:extLst>
          </p:cNvPr>
          <p:cNvSpPr/>
          <p:nvPr/>
        </p:nvSpPr>
        <p:spPr>
          <a:xfrm>
            <a:off x="3756533" y="4925740"/>
            <a:ext cx="4368038" cy="369332"/>
          </a:xfrm>
          <a:prstGeom prst="parallelogram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2"/>
                </a:solidFill>
              </a:rPr>
              <a:t>«Успех каждого ребенка»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E4715A-DAE2-43CD-8AF7-3D568CFE88CC}"/>
              </a:ext>
            </a:extLst>
          </p:cNvPr>
          <p:cNvSpPr/>
          <p:nvPr/>
        </p:nvSpPr>
        <p:spPr>
          <a:xfrm>
            <a:off x="3139919" y="59249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Срок внедрения системы наставничества педагогических работников в ОО РФ 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7F3BE30-B6F8-43F1-8B0B-608FA0838055}"/>
              </a:ext>
            </a:extLst>
          </p:cNvPr>
          <p:cNvCxnSpPr/>
          <p:nvPr/>
        </p:nvCxnSpPr>
        <p:spPr>
          <a:xfrm>
            <a:off x="2129290" y="6308591"/>
            <a:ext cx="150475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8E729FE5-9238-4372-A272-FB365C426B9C}"/>
              </a:ext>
            </a:extLst>
          </p:cNvPr>
          <p:cNvSpPr/>
          <p:nvPr/>
        </p:nvSpPr>
        <p:spPr>
          <a:xfrm>
            <a:off x="1627632" y="2827752"/>
            <a:ext cx="9555480" cy="145822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и Общероссийского Профсоюза образования от 21 декабря 2021 года N АЗ-1128/08/657 «О направлении методических рекомендаций по разработке и внедрению системы (целевой модели) наставничества педагогических работников в образовательных организациях» 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3CECE3-09E3-4F09-917F-127CBCA2F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95" y="3277982"/>
            <a:ext cx="557761" cy="5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23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1299" y="697539"/>
          <a:ext cx="11709401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09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Calibri"/>
                        </a:rPr>
                        <a:t>3.3 </a:t>
                      </a: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Результативность участия педагогических работников ОО в конкурсах профессионального мастерства (за 3 года): </a:t>
                      </a:r>
                      <a:endParaRPr/>
                    </a:p>
                    <a:p>
                      <a:pPr marL="355600" indent="0" algn="just">
                        <a:spcAft>
                          <a:spcPts val="0"/>
                        </a:spcAft>
                        <a:defRPr/>
                      </a:pPr>
                      <a:r>
                        <a:rPr lang="ru-RU" sz="2000" i="1">
                          <a:latin typeface="+mn-lt"/>
                          <a:ea typeface="Calibri"/>
                          <a:cs typeface="Calibri"/>
                        </a:rPr>
                        <a:t>муниципальный уровень: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участие;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endParaRPr/>
                    </a:p>
                    <a:p>
                      <a:pPr marL="355600" indent="0" algn="just">
                        <a:buFont typeface="Arial"/>
                        <a:buNone/>
                        <a:defRPr/>
                      </a:pPr>
                      <a:r>
                        <a:rPr lang="ru-RU" sz="2000" b="0" i="1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республиканский</a:t>
                      </a:r>
                      <a:r>
                        <a:rPr lang="ru-RU" sz="2000" b="0" i="1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участие;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endParaRPr/>
                    </a:p>
                    <a:p>
                      <a:pPr marL="355600" indent="0" algn="just">
                        <a:buFont typeface="Arial"/>
                        <a:buNone/>
                        <a:defRPr/>
                      </a:pPr>
                      <a:r>
                        <a:rPr lang="ru-RU" sz="2000" b="0" i="1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участие;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образовательной организации / муниципального образования / Министерства образования и науки Республики Коми или Протоколы оргкомитета об утверждении списка участников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образовательной организации о закреплении наставнической пары (ФИО наставника – ФИО наставляемого)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информационный ресурс участников республиканских конкурсов </a:t>
                      </a:r>
                      <a:r>
                        <a:rPr lang="ru-RU" sz="2000" b="0" i="0" u="sng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s://konkurs.kriro.ru/"/>
                        </a:rPr>
                        <a:t>https://konkurs.kriro.ru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28599" y="376380"/>
            <a:ext cx="119634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3.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96112" y="1101428"/>
            <a:ext cx="9771968" cy="4202092"/>
          </a:xfrm>
        </p:spPr>
        <p:txBody>
          <a:bodyPr/>
          <a:lstStyle/>
          <a:p>
            <a:pPr>
              <a:buClr>
                <a:schemeClr val="bg2"/>
              </a:buClr>
              <a:buSzPct val="150000"/>
              <a:defRPr/>
            </a:pPr>
            <a:r>
              <a:rPr lang="ru-RU" sz="4000" b="1">
                <a:solidFill>
                  <a:schemeClr val="accent1">
                    <a:lumMod val="50000"/>
                  </a:schemeClr>
                </a:solidFill>
              </a:rPr>
              <a:t>Показатель 4. </a:t>
            </a: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>
                <a:solidFill>
                  <a:schemeClr val="accent1">
                    <a:lumMod val="50000"/>
                  </a:schemeClr>
                </a:solidFill>
              </a:rPr>
              <a:t>Распространение авторских подходов и методических разработок в области наставнической деятельности в образовательной организации</a:t>
            </a:r>
            <a:endParaRPr lang="ru-RU" sz="40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2145" y="981455"/>
          <a:ext cx="11427709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9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635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опубликованных статей, научных публикаций, имеющих соответствующий гриф и выходные данные: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каталог журналов (статей) в Национальной электронной библиотеке Республики Коми https://opac.nbrkomi.ru/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Федеральная информационная система «ELIBRARY.RU»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портал «Госуслуги» (загрузить титульный лист печатного или электронного издания, страницы «содержание» сборника, в котором помещена публикация, скриншот публикации)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57198" y="355947"/>
            <a:ext cx="115996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4.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2856" y="1296150"/>
          <a:ext cx="10210800" cy="499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0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50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5605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опубликованных авторских учебных и (или) учебно-методических разработок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Выписка из протокола Республиканского экспертного совета </a:t>
                      </a:r>
                      <a:r>
                        <a:rPr lang="ru-RU" sz="2000" b="0" i="0" u="sng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s://kriro.ru/deyatelnost/respublikanskij_ehkspertnyj_sovet/index.php"/>
                        </a:rPr>
                        <a:t>https://kriro.ru/deyatelnost/respublikanskij_ehkspertnyj_sovet/index.php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457200" y="355947"/>
            <a:ext cx="1158275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4.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5878" y="503820"/>
          <a:ext cx="11800243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1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97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9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sz="1900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900" b="1">
                          <a:latin typeface="+mn-lt"/>
                        </a:rPr>
                        <a:t>Оценка</a:t>
                      </a:r>
                      <a:endParaRPr sz="19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9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19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9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19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635"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4.3. 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Публичное представление собственного педагогического опыта наставнической деятельности в форме цикла методических семинаров, мастер-класса, выступления на конференции, форуме и т.д: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ОО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уровень</a:t>
                      </a:r>
                      <a:endParaRPr/>
                    </a:p>
                    <a:p>
                      <a:pPr marL="28575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ОО об организации и проведения методических мероприятий (тема, период, участники)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муниципального органа управления образования с обозначением темы семинара, методических занятий, проектных сессий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ГОУ ДПО «КРИРО» участника с обозначением темы семинара, методических занятий, проектных сессий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Справка организатора мероприятий всероссийского уровня с обозначением темы семинара, методических занятий, проектных сессий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Информационная система «Республиканские конференции. Форумы» </a:t>
                      </a:r>
                      <a:r>
                        <a:rPr lang="ru-RU" sz="1800" b="0" i="0" u="sng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s://konfor.kriro.ru/"/>
                        </a:rPr>
                        <a:t>https://konfor.kriro.ru</a:t>
                      </a: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(республиканские конференции, форумы, семинары)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Экспертный отзыв члена республиканского экспертного совета), содержащий рекомендации к тиражированию опыта на уровне ОО, муниципального образования, республики.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56289" y="99915"/>
            <a:ext cx="1167977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4.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4000" y="620707"/>
          <a:ext cx="11709401" cy="608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6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13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chemeClr val="lt1"/>
                          </a:solidFill>
                          <a:latin typeface="+mn-lt"/>
                          <a:cs typeface="Arial"/>
                        </a:rPr>
                        <a:t>Показатели, характеризующие результаты профессиональной деятельности педагогического работника</a:t>
                      </a:r>
                      <a:endParaRPr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>
                          <a:latin typeface="+mn-lt"/>
                        </a:rPr>
                        <a:t>Оценка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Материалы, подтверждающие результаты профессиональной деятельности педагогического работника, а также информационный источник получения информации о результатах профессиональной деятельности </a:t>
                      </a:r>
                      <a:b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i="0" u="none" strike="noStrike" cap="none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педагогического работника</a:t>
                      </a:r>
                      <a:endParaRPr sz="2000" b="1">
                        <a:latin typeface="+mn-lt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latin typeface="+mn-lt"/>
                          <a:ea typeface="Calibri"/>
                          <a:cs typeface="Calibri"/>
                        </a:rPr>
                        <a:t>4.4 </a:t>
                      </a: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Участие в конкурсах профессионального мастерства по наставнической деятельности: </a:t>
                      </a:r>
                      <a:endParaRPr/>
                    </a:p>
                    <a:p>
                      <a:pPr marL="355600" indent="0" algn="just">
                        <a:spcAft>
                          <a:spcPts val="0"/>
                        </a:spcAft>
                        <a:defRPr/>
                      </a:pPr>
                      <a:r>
                        <a:rPr lang="ru-RU" sz="2000" i="1">
                          <a:latin typeface="+mn-lt"/>
                          <a:ea typeface="Calibri"/>
                          <a:cs typeface="Calibri"/>
                        </a:rPr>
                        <a:t>муниципальный уровень: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участие;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endParaRPr/>
                    </a:p>
                    <a:p>
                      <a:pPr marL="355600" indent="0" algn="just">
                        <a:buFont typeface="Arial"/>
                        <a:buNone/>
                        <a:defRPr/>
                      </a:pPr>
                      <a:r>
                        <a:rPr lang="ru-RU" sz="2000" b="0" i="1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республиканский</a:t>
                      </a:r>
                      <a:r>
                        <a:rPr lang="ru-RU" sz="2000" b="0" i="1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участие;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endParaRPr/>
                    </a:p>
                    <a:p>
                      <a:pPr marL="355600" indent="0" algn="just">
                        <a:buFont typeface="Arial"/>
                        <a:buNone/>
                        <a:defRPr/>
                      </a:pPr>
                      <a:r>
                        <a:rPr lang="ru-RU" sz="2000" b="0" i="1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уровень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участие;</a:t>
                      </a:r>
                      <a:endParaRPr/>
                    </a:p>
                    <a:p>
                      <a:pPr marL="812800" lvl="0" indent="-285750" algn="just">
                        <a:buFont typeface="Arial"/>
                        <a:buChar char="─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победа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2000" b="0" i="1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lvl="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endParaRPr lang="ru-RU" sz="20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/>
                    </a:p>
                    <a:p>
                      <a:pPr marL="285750" indent="-285750" algn="ctr">
                        <a:buFont typeface="Wingdings"/>
                        <a:buChar char="q"/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ОО / муниципального образования / Министерства образования и науки Республики Коми или Протоколы оргкомитета об утверждении списка победителей и призеров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endParaRPr lang="ru-RU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ОО о закреплении наставнической пары (ФИО наставника – ФИО наставляемого) (копия)</a:t>
                      </a:r>
                      <a:endParaRPr/>
                    </a:p>
                    <a:p>
                      <a:pPr marL="0" indent="355600" algn="just">
                        <a:defRPr/>
                      </a:pPr>
                      <a:endParaRPr lang="ru-RU" sz="12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355600" algn="just">
                        <a:defRPr/>
                      </a:pP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 информационный ресурс участников республиканских конкурсов </a:t>
                      </a:r>
                      <a:r>
                        <a:rPr lang="ru-RU" sz="2000" b="0" i="0" u="sng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https://konkurs.kriro.ru/"/>
                        </a:rPr>
                        <a:t>https://konkurs.kriro.ru</a:t>
                      </a:r>
                      <a:r>
                        <a:rPr lang="ru-RU" sz="20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254000" y="147780"/>
            <a:ext cx="1196340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</a:rPr>
              <a:t>Показатель 3.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20134" y="507294"/>
            <a:ext cx="1170093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>Примерная сумма баллов</a:t>
            </a:r>
            <a:r>
              <a:rPr lang="en-US" sz="36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>самооценки для подготовки к аттестации по квалификационной категории</a:t>
            </a:r>
            <a:br>
              <a:rPr lang="ru-RU" sz="36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>
                <a:solidFill>
                  <a:schemeClr val="accent1">
                    <a:lumMod val="50000"/>
                  </a:schemeClr>
                </a:solidFill>
              </a:rPr>
              <a:t>«педагог-наставник»</a:t>
            </a:r>
            <a:endParaRPr/>
          </a:p>
        </p:txBody>
      </p:sp>
      <p:sp>
        <p:nvSpPr>
          <p:cNvPr id="7" name="Скругленный прямоугольник 48"/>
          <p:cNvSpPr/>
          <p:nvPr/>
        </p:nvSpPr>
        <p:spPr bwMode="auto">
          <a:xfrm>
            <a:off x="524933" y="3429000"/>
            <a:ext cx="8449733" cy="118444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500" b="1">
                <a:solidFill>
                  <a:schemeClr val="accent1">
                    <a:lumMod val="50000"/>
                  </a:schemeClr>
                </a:solidFill>
              </a:rPr>
              <a:t>Максимальное количество баллов</a:t>
            </a:r>
            <a:endParaRPr sz="3500" b="1"/>
          </a:p>
        </p:txBody>
      </p:sp>
      <p:sp>
        <p:nvSpPr>
          <p:cNvPr id="8" name="Скругленный прямоугольник 49"/>
          <p:cNvSpPr/>
          <p:nvPr/>
        </p:nvSpPr>
        <p:spPr bwMode="auto">
          <a:xfrm>
            <a:off x="9566561" y="3527912"/>
            <a:ext cx="1660237" cy="11844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6000" b="1">
                <a:solidFill>
                  <a:prstClr val="black"/>
                </a:solidFill>
                <a:cs typeface="Arial"/>
              </a:rPr>
              <a:t>41</a:t>
            </a:r>
            <a:endParaRPr/>
          </a:p>
        </p:txBody>
      </p:sp>
      <p:sp>
        <p:nvSpPr>
          <p:cNvPr id="9" name="Стрелка: вправо 8"/>
          <p:cNvSpPr/>
          <p:nvPr/>
        </p:nvSpPr>
        <p:spPr bwMode="auto">
          <a:xfrm>
            <a:off x="9126295" y="3968875"/>
            <a:ext cx="322446" cy="2211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48"/>
          <p:cNvSpPr/>
          <p:nvPr/>
        </p:nvSpPr>
        <p:spPr bwMode="auto">
          <a:xfrm>
            <a:off x="524933" y="4912371"/>
            <a:ext cx="8449733" cy="118444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3500" b="1">
                <a:solidFill>
                  <a:schemeClr val="accent1">
                    <a:lumMod val="50000"/>
                  </a:schemeClr>
                </a:solidFill>
              </a:rPr>
              <a:t>Минимальное количество баллов</a:t>
            </a:r>
            <a:endParaRPr sz="3500" b="1"/>
          </a:p>
        </p:txBody>
      </p:sp>
      <p:sp>
        <p:nvSpPr>
          <p:cNvPr id="11" name="Скругленный прямоугольник 49"/>
          <p:cNvSpPr/>
          <p:nvPr/>
        </p:nvSpPr>
        <p:spPr bwMode="auto">
          <a:xfrm>
            <a:off x="9566562" y="5011284"/>
            <a:ext cx="1660238" cy="11844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6000" b="1">
                <a:solidFill>
                  <a:prstClr val="black"/>
                </a:solidFill>
                <a:cs typeface="Arial"/>
              </a:rPr>
              <a:t>35</a:t>
            </a:r>
            <a:endParaRPr/>
          </a:p>
        </p:txBody>
      </p:sp>
      <p:sp>
        <p:nvSpPr>
          <p:cNvPr id="12" name="Стрелка: вправо 11"/>
          <p:cNvSpPr/>
          <p:nvPr/>
        </p:nvSpPr>
        <p:spPr bwMode="auto">
          <a:xfrm>
            <a:off x="9126295" y="5452247"/>
            <a:ext cx="322446" cy="22117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9"/>
          <p:cNvSpPr/>
          <p:nvPr/>
        </p:nvSpPr>
        <p:spPr bwMode="auto">
          <a:xfrm>
            <a:off x="658028" y="554636"/>
            <a:ext cx="10698820" cy="11451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solidFill>
                  <a:prstClr val="black"/>
                </a:solidFill>
              </a:rPr>
              <a:t>Решение об установлении квалификационных категорий принимает Республиканская аттестационная комиссия</a:t>
            </a:r>
            <a:endParaRPr sz="2800" b="1"/>
          </a:p>
        </p:txBody>
      </p:sp>
      <p:sp>
        <p:nvSpPr>
          <p:cNvPr id="10" name="Скругленный прямоугольник 48"/>
          <p:cNvSpPr/>
          <p:nvPr/>
        </p:nvSpPr>
        <p:spPr bwMode="auto">
          <a:xfrm>
            <a:off x="952330" y="1947671"/>
            <a:ext cx="10287340" cy="4173562"/>
          </a:xfrm>
          <a:prstGeom prst="roundRect">
            <a:avLst>
              <a:gd name="adj" fmla="val 6276"/>
            </a:avLst>
          </a:prstGeom>
          <a:noFill/>
          <a:ln w="28575">
            <a:solidFill>
              <a:srgbClr val="008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600">
                <a:solidFill>
                  <a:srgbClr val="042845"/>
                </a:solidFill>
              </a:rPr>
              <a:t>На основе: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600">
                <a:solidFill>
                  <a:srgbClr val="042845"/>
                </a:solidFill>
              </a:rPr>
              <a:t>заявления педагогического работника</a:t>
            </a:r>
            <a:endParaRPr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600">
                <a:solidFill>
                  <a:srgbClr val="042845"/>
                </a:solidFill>
              </a:rPr>
              <a:t> ходатайства работодателя (п. 48*), 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600">
                <a:solidFill>
                  <a:srgbClr val="042845"/>
                </a:solidFill>
              </a:rPr>
              <a:t>результатах деятельности, связанной с методической работой или наставничеством,</a:t>
            </a:r>
            <a:endParaRPr sz="2600"/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600">
                <a:solidFill>
                  <a:srgbClr val="042845"/>
                </a:solidFill>
              </a:rPr>
              <a:t>показателей пунктов 50, 51*, характеризующих деятельность педагогических работников, направленную на совершенствование методической работы или наставничества, </a:t>
            </a:r>
            <a:r>
              <a:rPr lang="ru-RU" sz="2600">
                <a:solidFill>
                  <a:srgbClr val="C00000"/>
                </a:solidFill>
              </a:rPr>
              <a:t>не входящую в должностные обязанности по занимаемой в организации должности</a:t>
            </a:r>
            <a:endParaRPr sz="2600" b="1">
              <a:solidFill>
                <a:srgbClr val="C00000"/>
              </a:solidFill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5344" y="6185750"/>
            <a:ext cx="11884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r>
              <a:rPr lang="ru-RU" sz="1600" b="1"/>
              <a:t>* </a:t>
            </a:r>
            <a:r>
              <a:rPr lang="ru-RU" sz="1600">
                <a:solidFill>
                  <a:srgbClr val="042845"/>
                </a:solidFill>
              </a:rPr>
              <a:t>ПОРЯДОК ПРОВЕДЕНИЯ АТТЕСТАЦИИ ПЕДАГОГИЧЕСКИХ РАБОТНИКОВ, утвержденный приказом Минобрнауки России от 24.03.2023 г. № 196</a:t>
            </a:r>
            <a:endParaRPr lang="ru-RU" sz="16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325072" y="2241471"/>
            <a:ext cx="11351816" cy="940641"/>
          </a:xfrm>
        </p:spPr>
        <p:txBody>
          <a:bodyPr/>
          <a:lstStyle/>
          <a:p>
            <a:pPr lvl="0">
              <a:defRPr/>
            </a:pPr>
            <a:r>
              <a:rPr lang="ru-RU" sz="3000" b="1" dirty="0">
                <a:solidFill>
                  <a:srgbClr val="1E4E79"/>
                </a:solidFill>
                <a:latin typeface="+mj-lt"/>
                <a:ea typeface="Tahoma"/>
                <a:cs typeface="Tahoma"/>
              </a:rPr>
              <a:t>Адрес размещения информационно-методического портала «Аттестация педагогических работников РК»</a:t>
            </a:r>
            <a:endParaRPr lang="ru-RU" sz="3000" dirty="0">
              <a:latin typeface="+mj-lt"/>
              <a:ea typeface="Tahoma"/>
              <a:cs typeface="Tahoma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3CE64E39-C7D8-4F1B-A91A-A7E774341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0064" y="6144768"/>
            <a:ext cx="9144000" cy="5155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407368" y="3337560"/>
            <a:ext cx="6264696" cy="296265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C</a:t>
            </a:r>
            <a:r>
              <a:rPr lang="ru-RU" sz="3600" dirty="0" err="1">
                <a:solidFill>
                  <a:schemeClr val="tx2">
                    <a:lumMod val="25000"/>
                  </a:schemeClr>
                </a:solidFill>
                <a:latin typeface="+mn-lt"/>
              </a:rPr>
              <a:t>айт</a:t>
            </a:r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 ГОУДПО «КРИРО»</a:t>
            </a:r>
            <a:endParaRPr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3600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Раздел «ДЕЯТЕЛЬНОСТЬ» - «АТТЕСТАЦИЯ»</a:t>
            </a:r>
            <a:endParaRPr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5000" b="1" u="sng" dirty="0">
                <a:solidFill>
                  <a:schemeClr val="tx2">
                    <a:lumMod val="25000"/>
                  </a:schemeClr>
                </a:solidFill>
                <a:latin typeface="+mn-lt"/>
                <a:hlinkClick r:id="rId2" tooltip="https://kriro.ru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https://kriro.ru/</a:t>
            </a:r>
            <a:r>
              <a:rPr lang="ru-RU" sz="5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6000980" y="3429000"/>
            <a:ext cx="6062472" cy="2715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6" indent="-228606" algn="l" defTabSz="914423">
              <a:lnSpc>
                <a:spcPct val="90000"/>
              </a:lnSpc>
              <a:spcBef>
                <a:spcPts val="1001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9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1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3600" dirty="0">
                <a:solidFill>
                  <a:schemeClr val="tx2">
                    <a:lumMod val="25000"/>
                  </a:schemeClr>
                </a:solidFill>
              </a:rPr>
              <a:t>Прямая ссылка 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endParaRPr dirty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endParaRPr dirty="0">
              <a:solidFill>
                <a:schemeClr val="tx2">
                  <a:lumMod val="25000"/>
                </a:schemeClr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lang="en-US" sz="5000" b="1" u="sng" dirty="0">
                <a:solidFill>
                  <a:schemeClr val="tx2">
                    <a:lumMod val="25000"/>
                  </a:schemeClr>
                </a:solidFill>
                <a:hlinkClick r:id="rId3" tooltip="https://kriro.ru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https://cae.kriro.ru/</a:t>
            </a:r>
            <a:endParaRPr lang="ru-RU" sz="5000" b="1" u="sng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9CB963-2606-4F61-A3A6-D35A36BCB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264352" y="332656"/>
            <a:ext cx="2592288" cy="14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3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63" y="4529288"/>
            <a:ext cx="745619" cy="74561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B4CABB1-CE47-4A8C-AF07-7A83C252F101}"/>
              </a:ext>
            </a:extLst>
          </p:cNvPr>
          <p:cNvCxnSpPr>
            <a:cxnSpLocks/>
          </p:cNvCxnSpPr>
          <p:nvPr/>
        </p:nvCxnSpPr>
        <p:spPr>
          <a:xfrm>
            <a:off x="4159511" y="1307313"/>
            <a:ext cx="0" cy="43459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5914FF-65A7-447D-B7CB-C72A5B3174B2}"/>
              </a:ext>
            </a:extLst>
          </p:cNvPr>
          <p:cNvSpPr/>
          <p:nvPr/>
        </p:nvSpPr>
        <p:spPr>
          <a:xfrm>
            <a:off x="3282881" y="139842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E8E23A-A26B-4F96-B03A-F7C89E833088}"/>
              </a:ext>
            </a:extLst>
          </p:cNvPr>
          <p:cNvSpPr/>
          <p:nvPr/>
        </p:nvSpPr>
        <p:spPr>
          <a:xfrm>
            <a:off x="4369933" y="1379678"/>
            <a:ext cx="7316297" cy="1015663"/>
          </a:xfrm>
          <a:prstGeom prst="rect">
            <a:avLst/>
          </a:prstGeom>
          <a:solidFill>
            <a:srgbClr val="C4E0F4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Развитие компетенций наставничества, поддержка инициатив по созданию среды возможностей, которая поощряет организационное разнообразие и выращивание команд для развития новых процессов в образовании, достижение результатов при эффективном взаимодействии с наставляемыми по реализации проектов, ориентированных на результативность и практическую значимость достижений совместного труда.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F098E68-44D0-4F39-8760-0CF24DE2E784}"/>
              </a:ext>
            </a:extLst>
          </p:cNvPr>
          <p:cNvSpPr/>
          <p:nvPr/>
        </p:nvSpPr>
        <p:spPr>
          <a:xfrm>
            <a:off x="2099351" y="2735807"/>
            <a:ext cx="1895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Периодичность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4F097F4-95EF-4673-9A42-2B54D750D783}"/>
              </a:ext>
            </a:extLst>
          </p:cNvPr>
          <p:cNvSpPr/>
          <p:nvPr/>
        </p:nvSpPr>
        <p:spPr>
          <a:xfrm>
            <a:off x="4371134" y="2828141"/>
            <a:ext cx="6742340" cy="276999"/>
          </a:xfrm>
          <a:prstGeom prst="rect">
            <a:avLst/>
          </a:prstGeom>
          <a:solidFill>
            <a:srgbClr val="C5E0B4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1 раз в месяц (в соответствии с программой)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DECBAA-4485-48DB-9B27-DC1E79736BE1}"/>
              </a:ext>
            </a:extLst>
          </p:cNvPr>
          <p:cNvSpPr/>
          <p:nvPr/>
        </p:nvSpPr>
        <p:spPr>
          <a:xfrm>
            <a:off x="4369947" y="3533898"/>
            <a:ext cx="5332364" cy="461665"/>
          </a:xfrm>
          <a:prstGeom prst="rect">
            <a:avLst/>
          </a:prstGeom>
          <a:solidFill>
            <a:srgbClr val="B2BECE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панельная дискуссия, решение профессиональных кейсов, мастер-классы, практикумы, мастерские, стажировки и многое другое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4BA057C-AE63-43F1-99FC-979D94BD2097}"/>
              </a:ext>
            </a:extLst>
          </p:cNvPr>
          <p:cNvSpPr txBox="1">
            <a:spLocks/>
          </p:cNvSpPr>
          <p:nvPr/>
        </p:nvSpPr>
        <p:spPr bwMode="auto">
          <a:xfrm>
            <a:off x="3233929" y="147037"/>
            <a:ext cx="545896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42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Arial"/>
              </a:rPr>
              <a:t>Школа наставников 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A80FCBF-5542-4993-9266-7EEF1D0A0B3C}"/>
              </a:ext>
            </a:extLst>
          </p:cNvPr>
          <p:cNvSpPr/>
          <p:nvPr/>
        </p:nvSpPr>
        <p:spPr>
          <a:xfrm>
            <a:off x="2098069" y="3447881"/>
            <a:ext cx="189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rgbClr val="677E9D"/>
                </a:solidFill>
                <a:latin typeface="Franklin Gothic Heavy" panose="020B0903020102020204" pitchFamily="34" charset="0"/>
              </a:rPr>
              <a:t>Формы работы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6A1DE2-FFDD-42AD-B303-D5F3135333A0}"/>
              </a:ext>
            </a:extLst>
          </p:cNvPr>
          <p:cNvSpPr/>
          <p:nvPr/>
        </p:nvSpPr>
        <p:spPr>
          <a:xfrm>
            <a:off x="1593317" y="4443911"/>
            <a:ext cx="2401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800" dirty="0">
                <a:solidFill>
                  <a:srgbClr val="44546A"/>
                </a:solidFill>
                <a:latin typeface="Franklin Gothic Heavy" panose="020B0903020102020204" pitchFamily="34" charset="0"/>
              </a:rPr>
              <a:t>Профессиональные</a:t>
            </a:r>
          </a:p>
          <a:p>
            <a:pPr algn="r"/>
            <a:r>
              <a:rPr lang="ru-RU" sz="1800" dirty="0">
                <a:solidFill>
                  <a:srgbClr val="44546A"/>
                </a:solidFill>
                <a:latin typeface="Franklin Gothic Heavy" panose="020B0903020102020204" pitchFamily="34" charset="0"/>
              </a:rPr>
              <a:t>результаты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751F52-A0EF-41FD-BD53-BCCB1D21D54D}"/>
              </a:ext>
            </a:extLst>
          </p:cNvPr>
          <p:cNvSpPr/>
          <p:nvPr/>
        </p:nvSpPr>
        <p:spPr>
          <a:xfrm>
            <a:off x="4369948" y="4424321"/>
            <a:ext cx="6221213" cy="1169551"/>
          </a:xfrm>
          <a:prstGeom prst="rect">
            <a:avLst/>
          </a:prstGeom>
          <a:solidFill>
            <a:srgbClr val="44546A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сформированность управленческих компетенций, определение установок на развитие профессионального и личностного потенциала участников образовательного процесса, повышение цифровой грамотности педагогических работников и управленческих кадров с учетом индивидуальных педагогических способностей.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1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245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C5D097-9CB1-4932-BBD6-8B02DD64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4262520"/>
            <a:ext cx="3043237" cy="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9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63" y="4529288"/>
            <a:ext cx="745619" cy="745619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1248B3D-E652-4371-AF46-E30DAAF4B8BE}"/>
              </a:ext>
            </a:extLst>
          </p:cNvPr>
          <p:cNvCxnSpPr>
            <a:cxnSpLocks/>
          </p:cNvCxnSpPr>
          <p:nvPr/>
        </p:nvCxnSpPr>
        <p:spPr>
          <a:xfrm>
            <a:off x="1524000" y="1409732"/>
            <a:ext cx="9144000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пятиугольник 8">
            <a:extLst>
              <a:ext uri="{FF2B5EF4-FFF2-40B4-BE49-F238E27FC236}">
                <a16:creationId xmlns:a16="http://schemas.microsoft.com/office/drawing/2014/main" id="{5ACAB4F4-D52E-4A71-9E46-D63F4522F9AC}"/>
              </a:ext>
            </a:extLst>
          </p:cNvPr>
          <p:cNvSpPr/>
          <p:nvPr/>
        </p:nvSpPr>
        <p:spPr>
          <a:xfrm rot="5400000">
            <a:off x="2103919" y="1220681"/>
            <a:ext cx="1343664" cy="2068493"/>
          </a:xfrm>
          <a:prstGeom prst="homePlate">
            <a:avLst>
              <a:gd name="adj" fmla="val 27682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Школа молодого руководителя</a:t>
            </a: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id="{0F40EC27-0239-41A4-B14C-CB34C2CDD9F2}"/>
              </a:ext>
            </a:extLst>
          </p:cNvPr>
          <p:cNvSpPr/>
          <p:nvPr/>
        </p:nvSpPr>
        <p:spPr>
          <a:xfrm rot="5400000">
            <a:off x="4360327" y="1220681"/>
            <a:ext cx="1343664" cy="2068493"/>
          </a:xfrm>
          <a:prstGeom prst="homePlate">
            <a:avLst>
              <a:gd name="adj" fmla="val 27682"/>
            </a:avLst>
          </a:prstGeom>
          <a:solidFill>
            <a:srgbClr val="677E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Школа цифровых компетенций</a:t>
            </a: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81391DF0-F1F2-4AB8-A00C-29B5976940DC}"/>
              </a:ext>
            </a:extLst>
          </p:cNvPr>
          <p:cNvSpPr/>
          <p:nvPr/>
        </p:nvSpPr>
        <p:spPr>
          <a:xfrm rot="5400000">
            <a:off x="6684795" y="1220681"/>
            <a:ext cx="1343664" cy="2068493"/>
          </a:xfrm>
          <a:prstGeom prst="homePlate">
            <a:avLst>
              <a:gd name="adj" fmla="val 2768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Школа молодого педагога</a:t>
            </a: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078CFD4A-40A4-41B9-B28A-FAF496EFD91D}"/>
              </a:ext>
            </a:extLst>
          </p:cNvPr>
          <p:cNvSpPr/>
          <p:nvPr/>
        </p:nvSpPr>
        <p:spPr>
          <a:xfrm rot="5400000">
            <a:off x="8927992" y="1256191"/>
            <a:ext cx="1343664" cy="1997473"/>
          </a:xfrm>
          <a:prstGeom prst="homePlate">
            <a:avLst>
              <a:gd name="adj" fmla="val 2768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Franklin Gothic Demi Cond" panose="020B0706030402020204" pitchFamily="34" charset="0"/>
              </a:rPr>
              <a:t>Мастерская наставников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851018-9E78-4D1B-91F8-140C9453919C}"/>
              </a:ext>
            </a:extLst>
          </p:cNvPr>
          <p:cNvSpPr txBox="1"/>
          <p:nvPr/>
        </p:nvSpPr>
        <p:spPr>
          <a:xfrm>
            <a:off x="1538795" y="3039027"/>
            <a:ext cx="2473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специалисты и методисты органов управления образованием,</a:t>
            </a:r>
          </a:p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руководители, заместители руководителей образовательных организаций Республики Коми, </a:t>
            </a:r>
          </a:p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члены республиканского методического объединения со стажем работы до 5 лет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1B92E-5107-4EA3-9A00-39457FFF784E}"/>
              </a:ext>
            </a:extLst>
          </p:cNvPr>
          <p:cNvSpPr txBox="1"/>
          <p:nvPr/>
        </p:nvSpPr>
        <p:spPr>
          <a:xfrm>
            <a:off x="3809999" y="3039027"/>
            <a:ext cx="2396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специалисты и методисты органов управления образованием руководители,</a:t>
            </a:r>
          </a:p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заместители руководителей, педагоги, преподаватели, методисты образовательных организаций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1143D-1AF3-44AF-B539-536E960D5091}"/>
              </a:ext>
            </a:extLst>
          </p:cNvPr>
          <p:cNvSpPr txBox="1"/>
          <p:nvPr/>
        </p:nvSpPr>
        <p:spPr>
          <a:xfrm>
            <a:off x="6178084" y="3065093"/>
            <a:ext cx="233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педагоги, преподаватели, методисты образовательных организаций Республики Коми, </a:t>
            </a:r>
          </a:p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члены республиканского методического объединения со стажем работы до 5 лет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B99629-F1F1-4413-AA5B-ECFC25B12F7C}"/>
              </a:ext>
            </a:extLst>
          </p:cNvPr>
          <p:cNvSpPr/>
          <p:nvPr/>
        </p:nvSpPr>
        <p:spPr>
          <a:xfrm>
            <a:off x="8316749" y="3100120"/>
            <a:ext cx="2336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специалисты и методисты органов управления образованием руководители, </a:t>
            </a:r>
          </a:p>
          <a:p>
            <a:pPr marL="285750" indent="1800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заместители руководителей, педагоги, преподаватели, методисты образовательных организаций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7ACDA48-EDF7-4049-852F-BC701D1E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537" y="174469"/>
            <a:ext cx="5458968" cy="892175"/>
          </a:xfrm>
        </p:spPr>
        <p:txBody>
          <a:bodyPr/>
          <a:lstStyle/>
          <a:p>
            <a:r>
              <a:rPr lang="ru-RU" altLang="ru-RU" dirty="0">
                <a:solidFill>
                  <a:srgbClr val="1F4E79"/>
                </a:solidFill>
                <a:latin typeface="Franklin Gothic Demi Cond" panose="020B0706030402020204" pitchFamily="34" charset="0"/>
              </a:rPr>
              <a:t>Структура школы наставников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CCB22-92CF-42D1-AFD1-0480650BC55E}"/>
              </a:ext>
            </a:extLst>
          </p:cNvPr>
          <p:cNvSpPr txBox="1"/>
          <p:nvPr/>
        </p:nvSpPr>
        <p:spPr>
          <a:xfrm>
            <a:off x="1524000" y="5448268"/>
            <a:ext cx="2691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 ноября 2023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D2A05-8B49-469C-B624-43CE751E681C}"/>
              </a:ext>
            </a:extLst>
          </p:cNvPr>
          <p:cNvSpPr txBox="1"/>
          <p:nvPr/>
        </p:nvSpPr>
        <p:spPr>
          <a:xfrm>
            <a:off x="4215384" y="5454296"/>
            <a:ext cx="1816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 ноября 2023 г.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B397F-EDB5-43A9-ACC4-9D347770ACF8}"/>
              </a:ext>
            </a:extLst>
          </p:cNvPr>
          <p:cNvSpPr txBox="1"/>
          <p:nvPr/>
        </p:nvSpPr>
        <p:spPr>
          <a:xfrm>
            <a:off x="6637571" y="5375183"/>
            <a:ext cx="1679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 ноября 2023 г.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EF123-E954-409E-9409-59FCC9B3886E}"/>
              </a:ext>
            </a:extLst>
          </p:cNvPr>
          <p:cNvSpPr txBox="1"/>
          <p:nvPr/>
        </p:nvSpPr>
        <p:spPr>
          <a:xfrm>
            <a:off x="8645388" y="5375183"/>
            <a:ext cx="1679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23 ноября 2023 г.</a:t>
            </a:r>
          </a:p>
        </p:txBody>
      </p:sp>
    </p:spTree>
    <p:extLst>
      <p:ext uri="{BB962C8B-B14F-4D97-AF65-F5344CB8AC3E}">
        <p14:creationId xmlns:p14="http://schemas.microsoft.com/office/powerpoint/2010/main" val="3708431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3029839"/>
          </a:xfrm>
        </p:spPr>
        <p:txBody>
          <a:bodyPr>
            <a:normAutofit/>
          </a:bodyPr>
          <a:lstStyle/>
          <a:p>
            <a:pPr marL="533400" lvl="1" indent="0" defTabSz="9779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Китайгородская Галина Владимировна, ректор, 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тел. 8(8212)28-60-11,</a:t>
            </a:r>
            <a:endParaRPr dirty="0"/>
          </a:p>
          <a:p>
            <a:pPr marL="533400" lvl="1" indent="0" defTabSz="97790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E-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200" u="sng" dirty="0">
                <a:hlinkClick r:id="rId2" tooltip="mailto:g.v.kitaygorodskaya@kriro.ru"/>
              </a:rPr>
              <a:t>g.v.kitaygorodskaya@kriro.ru</a:t>
            </a:r>
            <a:endParaRPr dirty="0"/>
          </a:p>
          <a:p>
            <a:pPr marL="533400" lvl="1" indent="0" defTabSz="97790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838200" y="4566581"/>
            <a:ext cx="10027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50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Спасибо за профессиональное внимание!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228763" y="459538"/>
            <a:ext cx="9157500" cy="890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Контакты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95638" y="280989"/>
            <a:ext cx="7359650" cy="892175"/>
          </a:xfrm>
        </p:spPr>
        <p:txBody>
          <a:bodyPr/>
          <a:lstStyle/>
          <a:p>
            <a:r>
              <a:rPr lang="ru-RU" sz="2400" dirty="0">
                <a:solidFill>
                  <a:srgbClr val="1F4E79"/>
                </a:solidFill>
                <a:latin typeface="Franklin Gothic Demi Cond" panose="020B0706030402020204" pitchFamily="34" charset="0"/>
              </a:rPr>
              <a:t>Методологические основы и ключевые положения системы (целевой модели) наставничества</a:t>
            </a:r>
            <a:endParaRPr lang="ru-RU" altLang="ru-RU" sz="2400" dirty="0">
              <a:solidFill>
                <a:srgbClr val="1F4E79"/>
              </a:solidFill>
              <a:latin typeface="Franklin Gothic Demi Cond" panose="020B07060304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4717892" y="1322483"/>
            <a:ext cx="5950108" cy="871288"/>
          </a:xfrm>
          <a:prstGeom prst="parallelogram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latin typeface="Franklin Gothic Book" panose="020B0503020102020204" pitchFamily="34" charset="0"/>
              </a:rPr>
              <a:t>                                  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45" y="3058598"/>
            <a:ext cx="720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45" y="1957468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45" y="4114491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0148-1C6A-45B1-BAC7-767B4F798B00}"/>
              </a:ext>
            </a:extLst>
          </p:cNvPr>
          <p:cNvSpPr txBox="1"/>
          <p:nvPr/>
        </p:nvSpPr>
        <p:spPr>
          <a:xfrm>
            <a:off x="1670939" y="1398427"/>
            <a:ext cx="309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СИСТЕМА НАСТАВНИЧЕСТВА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69B05-094C-4DD0-B225-7526D997772C}"/>
              </a:ext>
            </a:extLst>
          </p:cNvPr>
          <p:cNvSpPr txBox="1"/>
          <p:nvPr/>
        </p:nvSpPr>
        <p:spPr>
          <a:xfrm>
            <a:off x="5557188" y="1317055"/>
            <a:ext cx="577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эффективный инструмент профессионального роста педагогических работников общего, среднего профессионального и дополнительного образования.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712E0AD-D24E-417D-96C8-F84FF15B9977}"/>
              </a:ext>
            </a:extLst>
          </p:cNvPr>
          <p:cNvCxnSpPr>
            <a:cxnSpLocks/>
          </p:cNvCxnSpPr>
          <p:nvPr/>
        </p:nvCxnSpPr>
        <p:spPr>
          <a:xfrm flipV="1">
            <a:off x="1700784" y="1738620"/>
            <a:ext cx="3655434" cy="19507"/>
          </a:xfrm>
          <a:prstGeom prst="straightConnector1">
            <a:avLst/>
          </a:prstGeom>
          <a:ln w="38100">
            <a:solidFill>
              <a:srgbClr val="007DAD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B6794E9-BF25-4FBB-85B7-328B4926C868}"/>
              </a:ext>
            </a:extLst>
          </p:cNvPr>
          <p:cNvSpPr txBox="1"/>
          <p:nvPr/>
        </p:nvSpPr>
        <p:spPr>
          <a:xfrm>
            <a:off x="4864515" y="1329722"/>
            <a:ext cx="497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ЭТО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2A666CA-7F5E-494F-A98B-7A17D050DA46}"/>
              </a:ext>
            </a:extLst>
          </p:cNvPr>
          <p:cNvCxnSpPr>
            <a:cxnSpLocks/>
          </p:cNvCxnSpPr>
          <p:nvPr/>
        </p:nvCxnSpPr>
        <p:spPr>
          <a:xfrm>
            <a:off x="4727036" y="2184627"/>
            <a:ext cx="0" cy="2601212"/>
          </a:xfrm>
          <a:prstGeom prst="line">
            <a:avLst/>
          </a:prstGeom>
          <a:ln w="1905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36AB97-6343-492B-B943-055A8A9AFFCA}"/>
              </a:ext>
            </a:extLst>
          </p:cNvPr>
          <p:cNvSpPr txBox="1"/>
          <p:nvPr/>
        </p:nvSpPr>
        <p:spPr>
          <a:xfrm>
            <a:off x="3653538" y="2304877"/>
            <a:ext cx="1073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F4E79"/>
                </a:solidFill>
                <a:latin typeface="Franklin Gothic Demi Cond" panose="020B0706030402020204" pitchFamily="34" charset="0"/>
              </a:rPr>
              <a:t>ВКЛЮЧАЕТ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FBDB96F-13B0-4AE4-80EA-ADEED3978905}"/>
              </a:ext>
            </a:extLst>
          </p:cNvPr>
          <p:cNvCxnSpPr>
            <a:cxnSpLocks/>
          </p:cNvCxnSpPr>
          <p:nvPr/>
        </p:nvCxnSpPr>
        <p:spPr>
          <a:xfrm>
            <a:off x="3816837" y="2979971"/>
            <a:ext cx="1539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DE24743-7DD8-48A8-8C96-6AB01FAEECB4}"/>
              </a:ext>
            </a:extLst>
          </p:cNvPr>
          <p:cNvSpPr/>
          <p:nvPr/>
        </p:nvSpPr>
        <p:spPr>
          <a:xfrm>
            <a:off x="5001246" y="2437404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концептуально-методологическую разработку основных категорий и понятий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ABDB2D4-9573-4218-9CBB-3AD8367AFF50}"/>
              </a:ext>
            </a:extLst>
          </p:cNvPr>
          <p:cNvCxnSpPr>
            <a:cxnSpLocks/>
          </p:cNvCxnSpPr>
          <p:nvPr/>
        </p:nvCxnSpPr>
        <p:spPr>
          <a:xfrm>
            <a:off x="3810118" y="3882905"/>
            <a:ext cx="1539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F6157A-1DF0-4AFB-A817-A18BB4271A64}"/>
              </a:ext>
            </a:extLst>
          </p:cNvPr>
          <p:cNvSpPr/>
          <p:nvPr/>
        </p:nvSpPr>
        <p:spPr>
          <a:xfrm>
            <a:off x="5001246" y="3058599"/>
            <a:ext cx="4572000" cy="6740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нормативное правовое обеспечение, направленное на повышение правового статуса наставничества и наставников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F6D85E3-11CC-4BA7-9E8F-43E1B5885054}"/>
              </a:ext>
            </a:extLst>
          </p:cNvPr>
          <p:cNvCxnSpPr>
            <a:cxnSpLocks/>
          </p:cNvCxnSpPr>
          <p:nvPr/>
        </p:nvCxnSpPr>
        <p:spPr>
          <a:xfrm>
            <a:off x="3810119" y="4480696"/>
            <a:ext cx="1539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DAB558A-D567-4A4A-BE13-030898561C67}"/>
              </a:ext>
            </a:extLst>
          </p:cNvPr>
          <p:cNvSpPr/>
          <p:nvPr/>
        </p:nvSpPr>
        <p:spPr>
          <a:xfrm>
            <a:off x="5001246" y="3930221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определение организационно-педагогических, методических и технологических механизмов </a:t>
            </a: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C5C55AA5-8012-46D5-AB36-8479FB9EC7DE}"/>
              </a:ext>
            </a:extLst>
          </p:cNvPr>
          <p:cNvSpPr/>
          <p:nvPr/>
        </p:nvSpPr>
        <p:spPr>
          <a:xfrm>
            <a:off x="4717892" y="4713231"/>
            <a:ext cx="5950108" cy="1468655"/>
          </a:xfrm>
          <a:prstGeom prst="parallelogram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2000" tIns="102165" rIns="102165" bIns="102165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79388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latin typeface="Franklin Gothic Book" panose="020B0503020102020204" pitchFamily="34" charset="0"/>
              </a:rPr>
              <a:t>                              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C5112-F70D-41E8-BAAE-75EFCB72DE64}"/>
              </a:ext>
            </a:extLst>
          </p:cNvPr>
          <p:cNvSpPr txBox="1"/>
          <p:nvPr/>
        </p:nvSpPr>
        <p:spPr>
          <a:xfrm>
            <a:off x="4864515" y="4843931"/>
            <a:ext cx="497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ЭТО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B84266-686D-420C-B6EE-377CEC23EDCF}"/>
              </a:ext>
            </a:extLst>
          </p:cNvPr>
          <p:cNvSpPr/>
          <p:nvPr/>
        </p:nvSpPr>
        <p:spPr>
          <a:xfrm>
            <a:off x="5637237" y="4785840"/>
            <a:ext cx="4918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Franklin Gothic Book" panose="020B0503020102020204" pitchFamily="34" charset="0"/>
              </a:rPr>
              <a:t>форма обеспечения профессионального становления, развития и адаптации к квалифицированному исполнению должностных обязанностей лиц, в отношении которых осуществляется наставничество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529/1006/png-transparent-mentorship-mentor-text-computer-wallpaper-teacher.png">
            <a:extLst>
              <a:ext uri="{FF2B5EF4-FFF2-40B4-BE49-F238E27FC236}">
                <a16:creationId xmlns:a16="http://schemas.microsoft.com/office/drawing/2014/main" id="{8490F08F-F3FB-4A4F-B1F5-8878C523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" b="98261" l="10000" r="99348">
                        <a14:foregroundMark x1="62500" y1="5797" x2="62500" y2="5797"/>
                        <a14:foregroundMark x1="71087" y1="6667" x2="71087" y2="6667"/>
                        <a14:foregroundMark x1="56522" y1="82319" x2="56522" y2="82319"/>
                        <a14:foregroundMark x1="48152" y1="95942" x2="48152" y2="95942"/>
                        <a14:foregroundMark x1="44239" y1="91594" x2="44239" y2="91594"/>
                        <a14:foregroundMark x1="68804" y1="98261" x2="68804" y2="98261"/>
                        <a14:foregroundMark x1="92283" y1="25797" x2="92283" y2="25797"/>
                        <a14:foregroundMark x1="95217" y1="32174" x2="95217" y2="32174"/>
                        <a14:foregroundMark x1="98587" y1="22899" x2="98587" y2="22899"/>
                        <a14:foregroundMark x1="99022" y1="32464" x2="99022" y2="32464"/>
                        <a14:foregroundMark x1="95435" y1="43478" x2="95435" y2="43478"/>
                        <a14:foregroundMark x1="99348" y1="22029" x2="99348" y2="22029"/>
                        <a14:foregroundMark x1="69457" y1="4058" x2="69457" y2="4058"/>
                        <a14:foregroundMark x1="61957" y1="1449" x2="61957" y2="1449"/>
                        <a14:foregroundMark x1="57826" y1="93913" x2="57826" y2="9391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8" y="3752075"/>
            <a:ext cx="7301982" cy="273824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: линия 1">
            <a:extLst>
              <a:ext uri="{FF2B5EF4-FFF2-40B4-BE49-F238E27FC236}">
                <a16:creationId xmlns:a16="http://schemas.microsoft.com/office/drawing/2014/main" id="{99EF4E69-F5C6-4DB4-A1D2-29330B11F544}"/>
              </a:ext>
            </a:extLst>
          </p:cNvPr>
          <p:cNvSpPr/>
          <p:nvPr/>
        </p:nvSpPr>
        <p:spPr>
          <a:xfrm>
            <a:off x="6362339" y="3517091"/>
            <a:ext cx="1474237" cy="382555"/>
          </a:xfrm>
          <a:prstGeom prst="borderCallout1">
            <a:avLst/>
          </a:prstGeom>
          <a:solidFill>
            <a:srgbClr val="86B9D7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Franklin Gothic Demi Cond" panose="020B0706030402020204" pitchFamily="34" charset="0"/>
              </a:rPr>
              <a:t>наставник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95AECF-28B7-45F5-A0BD-4947013FC0BB}"/>
              </a:ext>
            </a:extLst>
          </p:cNvPr>
          <p:cNvSpPr/>
          <p:nvPr/>
        </p:nvSpPr>
        <p:spPr>
          <a:xfrm>
            <a:off x="3886231" y="3207983"/>
            <a:ext cx="2034074" cy="3825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Demi Cond" panose="020B0706030402020204" pitchFamily="34" charset="0"/>
              </a:rPr>
              <a:t>НАСТАВЛЯЕМЫЙ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734ED48-7CD4-4EE1-82DD-E0CEFA1B0C3C}"/>
              </a:ext>
            </a:extLst>
          </p:cNvPr>
          <p:cNvCxnSpPr>
            <a:cxnSpLocks/>
          </p:cNvCxnSpPr>
          <p:nvPr/>
        </p:nvCxnSpPr>
        <p:spPr>
          <a:xfrm flipH="1">
            <a:off x="4024474" y="3752074"/>
            <a:ext cx="205405" cy="52017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3D8550-DC80-4E1B-87C6-85966DBCF9B1}"/>
              </a:ext>
            </a:extLst>
          </p:cNvPr>
          <p:cNvSpPr/>
          <p:nvPr/>
        </p:nvSpPr>
        <p:spPr>
          <a:xfrm>
            <a:off x="7585460" y="1090900"/>
            <a:ext cx="3340360" cy="586827"/>
          </a:xfrm>
          <a:prstGeom prst="rect">
            <a:avLst/>
          </a:prstGeom>
          <a:solidFill>
            <a:srgbClr val="86B9D7"/>
          </a:solidFill>
          <a:ln>
            <a:solidFill>
              <a:srgbClr val="1F4E7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участник персонализированной </a:t>
            </a:r>
          </a:p>
          <a:p>
            <a:pPr algn="ctr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программы наставничества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00B1F5-1C82-4A32-87AC-99DCCE14E1F6}"/>
              </a:ext>
            </a:extLst>
          </p:cNvPr>
          <p:cNvSpPr/>
          <p:nvPr/>
        </p:nvSpPr>
        <p:spPr>
          <a:xfrm>
            <a:off x="7836576" y="2138206"/>
            <a:ext cx="35319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6002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имеющий измеримые позитивные результаты профессиональной деятельности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08554A-77D3-4600-ACFB-06A9316D9444}"/>
              </a:ext>
            </a:extLst>
          </p:cNvPr>
          <p:cNvSpPr/>
          <p:nvPr/>
        </p:nvSpPr>
        <p:spPr>
          <a:xfrm>
            <a:off x="7779818" y="3086740"/>
            <a:ext cx="3948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6002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готовый и способный организовать индивидуальную траекторию профессионального развития наставляемого на основе его профессиональных затруднений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071027-8943-422C-B535-DE07E2ADC2AD}"/>
              </a:ext>
            </a:extLst>
          </p:cNvPr>
          <p:cNvSpPr/>
          <p:nvPr/>
        </p:nvSpPr>
        <p:spPr>
          <a:xfrm>
            <a:off x="7755115" y="4669878"/>
            <a:ext cx="397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60020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обладающий опытом и навыками, необходимыми для стимуляции и поддержки процессов самореализации и самосовершенствования наставляемого.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3CB2E7-F02F-49C8-B98A-685133FD5111}"/>
              </a:ext>
            </a:extLst>
          </p:cNvPr>
          <p:cNvSpPr/>
          <p:nvPr/>
        </p:nvSpPr>
        <p:spPr>
          <a:xfrm>
            <a:off x="3315478" y="403090"/>
            <a:ext cx="3340360" cy="241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участник персонализированной </a:t>
            </a:r>
          </a:p>
          <a:p>
            <a:pPr algn="ctr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программы наставничества,</a:t>
            </a:r>
          </a:p>
          <a:p>
            <a:pPr algn="ctr" defTabSz="1600200">
              <a:lnSpc>
                <a:spcPct val="90000"/>
              </a:lnSpc>
              <a:spcAft>
                <a:spcPts val="40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через взаимодействие с наставником и при его помощи и поддержке </a:t>
            </a: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приобретает новый опыт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развивает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необходимые </a:t>
            </a: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навыки и компетенции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, добивается предсказуемых результатов, </a:t>
            </a: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преодолевая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тем самым свои профессиональные </a:t>
            </a:r>
            <a:r>
              <a:rPr lang="ru-RU" sz="16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затруднения</a:t>
            </a:r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DCC3E56-C6AE-4205-8B2A-BD1F32BE7CEF}"/>
              </a:ext>
            </a:extLst>
          </p:cNvPr>
          <p:cNvSpPr/>
          <p:nvPr/>
        </p:nvSpPr>
        <p:spPr>
          <a:xfrm>
            <a:off x="244322" y="2244290"/>
            <a:ext cx="30464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молодой педагог, только пришедший в профессию;</a:t>
            </a:r>
          </a:p>
          <a:p>
            <a:endParaRPr lang="ru-RU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опытный педагог, испытывающий потребность в освоении новой технологии или приобретении новых навыков;</a:t>
            </a:r>
          </a:p>
          <a:p>
            <a:endParaRPr lang="ru-RU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новый педагог в коллективе;</a:t>
            </a:r>
          </a:p>
          <a:p>
            <a:endParaRPr lang="ru-RU" sz="16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Franklin Gothic Book" panose="020B0503020102020204" pitchFamily="34" charset="0"/>
              </a:rPr>
              <a:t> педагог, имеющий непедагогическое профильное образование </a:t>
            </a:r>
            <a:endParaRPr lang="ru-RU" sz="1600" dirty="0">
              <a:latin typeface="Franklin Gothic Book" panose="020B05030201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5740CBF-170C-4339-9272-52CDFF89E268}"/>
              </a:ext>
            </a:extLst>
          </p:cNvPr>
          <p:cNvCxnSpPr>
            <a:cxnSpLocks/>
          </p:cNvCxnSpPr>
          <p:nvPr/>
        </p:nvCxnSpPr>
        <p:spPr>
          <a:xfrm>
            <a:off x="1524001" y="3207982"/>
            <a:ext cx="1539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C1240C2-05AA-4F99-BE67-A9ACA91C1E65}"/>
              </a:ext>
            </a:extLst>
          </p:cNvPr>
          <p:cNvCxnSpPr>
            <a:cxnSpLocks/>
          </p:cNvCxnSpPr>
          <p:nvPr/>
        </p:nvCxnSpPr>
        <p:spPr>
          <a:xfrm>
            <a:off x="1573595" y="4352637"/>
            <a:ext cx="1539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08A20B7-7B84-49FF-8B9E-F7F6D6B2788A}"/>
              </a:ext>
            </a:extLst>
          </p:cNvPr>
          <p:cNvCxnSpPr>
            <a:cxnSpLocks/>
          </p:cNvCxnSpPr>
          <p:nvPr/>
        </p:nvCxnSpPr>
        <p:spPr>
          <a:xfrm>
            <a:off x="1524001" y="4915609"/>
            <a:ext cx="1539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1208505-EA80-4887-83FB-3532F8F9B049}"/>
              </a:ext>
            </a:extLst>
          </p:cNvPr>
          <p:cNvCxnSpPr>
            <a:cxnSpLocks/>
          </p:cNvCxnSpPr>
          <p:nvPr/>
        </p:nvCxnSpPr>
        <p:spPr>
          <a:xfrm flipH="1">
            <a:off x="4446069" y="2595534"/>
            <a:ext cx="205405" cy="520178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5ECA86-FABE-4243-B2C9-08E4EFC959D9}"/>
              </a:ext>
            </a:extLst>
          </p:cNvPr>
          <p:cNvCxnSpPr>
            <a:cxnSpLocks/>
          </p:cNvCxnSpPr>
          <p:nvPr/>
        </p:nvCxnSpPr>
        <p:spPr>
          <a:xfrm flipH="1">
            <a:off x="6979807" y="1750815"/>
            <a:ext cx="1184479" cy="17662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3478" y="1677727"/>
            <a:ext cx="291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Субъекты системы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6135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3BB00B-EAE6-41A6-A489-645FACD6FB17}"/>
              </a:ext>
            </a:extLst>
          </p:cNvPr>
          <p:cNvSpPr/>
          <p:nvPr/>
        </p:nvSpPr>
        <p:spPr>
          <a:xfrm>
            <a:off x="7315200" y="617839"/>
            <a:ext cx="1732788" cy="379602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69952" y="699702"/>
            <a:ext cx="10857991" cy="5740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1F4E79"/>
                </a:solidFill>
                <a:latin typeface="Franklin Gothic Demi Cond" panose="020B0706030402020204" pitchFamily="34" charset="0"/>
              </a:rPr>
              <a:t>Ожидаемые (планируемые)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результаты </a:t>
            </a:r>
            <a:r>
              <a:rPr lang="ru-RU" sz="2800" dirty="0">
                <a:solidFill>
                  <a:srgbClr val="1F4E79"/>
                </a:solidFill>
                <a:latin typeface="Franklin Gothic Demi Cond" panose="020B0706030402020204" pitchFamily="34" charset="0"/>
              </a:rPr>
              <a:t/>
            </a:r>
            <a:br>
              <a:rPr lang="ru-RU" sz="2800" dirty="0">
                <a:solidFill>
                  <a:srgbClr val="1F4E79"/>
                </a:solidFill>
                <a:latin typeface="Franklin Gothic Demi Cond" panose="020B0706030402020204" pitchFamily="34" charset="0"/>
              </a:rPr>
            </a:br>
            <a:r>
              <a:rPr lang="ru-RU" sz="2800" dirty="0">
                <a:solidFill>
                  <a:srgbClr val="1F4E79"/>
                </a:solidFill>
                <a:latin typeface="Franklin Gothic Demi Cond" panose="020B0706030402020204" pitchFamily="34" charset="0"/>
              </a:rPr>
              <a:t>внедрения и реализации системы (целевой модели)</a:t>
            </a:r>
            <a:endParaRPr lang="ru-RU" altLang="ru-RU" sz="2800" dirty="0">
              <a:solidFill>
                <a:srgbClr val="1F4E7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926336" y="1751328"/>
            <a:ext cx="5267566" cy="599306"/>
          </a:xfrm>
          <a:custGeom>
            <a:avLst/>
            <a:gdLst>
              <a:gd name="connsiteX0" fmla="*/ 0 w 1863156"/>
              <a:gd name="connsiteY0" fmla="*/ 0 h 842675"/>
              <a:gd name="connsiteX1" fmla="*/ 1863156 w 1863156"/>
              <a:gd name="connsiteY1" fmla="*/ 0 h 842675"/>
              <a:gd name="connsiteX2" fmla="*/ 1863156 w 1863156"/>
              <a:gd name="connsiteY2" fmla="*/ 842675 h 842675"/>
              <a:gd name="connsiteX3" fmla="*/ 0 w 1863156"/>
              <a:gd name="connsiteY3" fmla="*/ 842675 h 842675"/>
              <a:gd name="connsiteX4" fmla="*/ 0 w 1863156"/>
              <a:gd name="connsiteY4" fmla="*/ 0 h 84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156" h="842675">
                <a:moveTo>
                  <a:pt x="0" y="0"/>
                </a:moveTo>
                <a:lnTo>
                  <a:pt x="1863156" y="0"/>
                </a:lnTo>
                <a:lnTo>
                  <a:pt x="1863156" y="842675"/>
                </a:lnTo>
                <a:lnTo>
                  <a:pt x="0" y="842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rgbClr val="1F4E79"/>
                </a:solidFill>
                <a:latin typeface="Franklin Gothic Medium" panose="020B0603020102020204" pitchFamily="34" charset="0"/>
              </a:rPr>
              <a:t>непрерывный профессиональный рост, личностное развитие и самореализация педагогических работников 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1926335" y="2455533"/>
            <a:ext cx="6163305" cy="482503"/>
          </a:xfrm>
          <a:custGeom>
            <a:avLst/>
            <a:gdLst>
              <a:gd name="connsiteX0" fmla="*/ 0 w 1863156"/>
              <a:gd name="connsiteY0" fmla="*/ 0 h 842675"/>
              <a:gd name="connsiteX1" fmla="*/ 1863156 w 1863156"/>
              <a:gd name="connsiteY1" fmla="*/ 0 h 842675"/>
              <a:gd name="connsiteX2" fmla="*/ 1863156 w 1863156"/>
              <a:gd name="connsiteY2" fmla="*/ 842675 h 842675"/>
              <a:gd name="connsiteX3" fmla="*/ 0 w 1863156"/>
              <a:gd name="connsiteY3" fmla="*/ 842675 h 842675"/>
              <a:gd name="connsiteX4" fmla="*/ 0 w 1863156"/>
              <a:gd name="connsiteY4" fmla="*/ 0 h 84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156" h="842675">
                <a:moveTo>
                  <a:pt x="0" y="0"/>
                </a:moveTo>
                <a:lnTo>
                  <a:pt x="1863156" y="0"/>
                </a:lnTo>
                <a:lnTo>
                  <a:pt x="1863156" y="842675"/>
                </a:lnTo>
                <a:lnTo>
                  <a:pt x="0" y="842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rgbClr val="1F4E79"/>
                </a:solidFill>
                <a:latin typeface="Franklin Gothic Medium" panose="020B0603020102020204" pitchFamily="34" charset="0"/>
              </a:rPr>
              <a:t>рост числа закрепившихся в профессии молодых/начинающих педагогов</a:t>
            </a:r>
          </a:p>
        </p:txBody>
      </p:sp>
      <p:sp>
        <p:nvSpPr>
          <p:cNvPr id="6" name="Полилиния 10">
            <a:extLst>
              <a:ext uri="{FF2B5EF4-FFF2-40B4-BE49-F238E27FC236}">
                <a16:creationId xmlns:a16="http://schemas.microsoft.com/office/drawing/2014/main" id="{0DCA8D47-EF32-424D-AEC2-3E2863C7F728}"/>
              </a:ext>
            </a:extLst>
          </p:cNvPr>
          <p:cNvSpPr/>
          <p:nvPr/>
        </p:nvSpPr>
        <p:spPr>
          <a:xfrm>
            <a:off x="1926336" y="3042933"/>
            <a:ext cx="6853770" cy="599306"/>
          </a:xfrm>
          <a:custGeom>
            <a:avLst/>
            <a:gdLst>
              <a:gd name="connsiteX0" fmla="*/ 0 w 1863156"/>
              <a:gd name="connsiteY0" fmla="*/ 0 h 842675"/>
              <a:gd name="connsiteX1" fmla="*/ 1863156 w 1863156"/>
              <a:gd name="connsiteY1" fmla="*/ 0 h 842675"/>
              <a:gd name="connsiteX2" fmla="*/ 1863156 w 1863156"/>
              <a:gd name="connsiteY2" fmla="*/ 842675 h 842675"/>
              <a:gd name="connsiteX3" fmla="*/ 0 w 1863156"/>
              <a:gd name="connsiteY3" fmla="*/ 842675 h 842675"/>
              <a:gd name="connsiteX4" fmla="*/ 0 w 1863156"/>
              <a:gd name="connsiteY4" fmla="*/ 0 h 84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156" h="842675">
                <a:moveTo>
                  <a:pt x="0" y="0"/>
                </a:moveTo>
                <a:lnTo>
                  <a:pt x="1863156" y="0"/>
                </a:lnTo>
                <a:lnTo>
                  <a:pt x="1863156" y="842675"/>
                </a:lnTo>
                <a:lnTo>
                  <a:pt x="0" y="842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развитие профессиональных перспектив педагогов старшего возраста в условиях </a:t>
            </a:r>
            <a:r>
              <a:rPr lang="ru-RU" sz="16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цифровизации</a:t>
            </a:r>
            <a:r>
              <a:rPr lang="ru-RU" sz="16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образования</a:t>
            </a:r>
          </a:p>
        </p:txBody>
      </p:sp>
      <p:sp>
        <p:nvSpPr>
          <p:cNvPr id="7" name="Полилиния 10">
            <a:extLst>
              <a:ext uri="{FF2B5EF4-FFF2-40B4-BE49-F238E27FC236}">
                <a16:creationId xmlns:a16="http://schemas.microsoft.com/office/drawing/2014/main" id="{115C74D5-2ABE-47A8-AAAC-9B59F3276EB7}"/>
              </a:ext>
            </a:extLst>
          </p:cNvPr>
          <p:cNvSpPr/>
          <p:nvPr/>
        </p:nvSpPr>
        <p:spPr>
          <a:xfrm>
            <a:off x="1926336" y="3744327"/>
            <a:ext cx="7616952" cy="599306"/>
          </a:xfrm>
          <a:custGeom>
            <a:avLst/>
            <a:gdLst>
              <a:gd name="connsiteX0" fmla="*/ 0 w 1863156"/>
              <a:gd name="connsiteY0" fmla="*/ 0 h 842675"/>
              <a:gd name="connsiteX1" fmla="*/ 1863156 w 1863156"/>
              <a:gd name="connsiteY1" fmla="*/ 0 h 842675"/>
              <a:gd name="connsiteX2" fmla="*/ 1863156 w 1863156"/>
              <a:gd name="connsiteY2" fmla="*/ 842675 h 842675"/>
              <a:gd name="connsiteX3" fmla="*/ 0 w 1863156"/>
              <a:gd name="connsiteY3" fmla="*/ 842675 h 842675"/>
              <a:gd name="connsiteX4" fmla="*/ 0 w 1863156"/>
              <a:gd name="connsiteY4" fmla="*/ 0 h 84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156" h="842675">
                <a:moveTo>
                  <a:pt x="0" y="0"/>
                </a:moveTo>
                <a:lnTo>
                  <a:pt x="1863156" y="0"/>
                </a:lnTo>
                <a:lnTo>
                  <a:pt x="1863156" y="842675"/>
                </a:lnTo>
                <a:lnTo>
                  <a:pt x="0" y="842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методическое сопровождение системы наставничества образовательной организации</a:t>
            </a:r>
          </a:p>
        </p:txBody>
      </p:sp>
      <p:sp>
        <p:nvSpPr>
          <p:cNvPr id="8" name="Полилиния 10">
            <a:extLst>
              <a:ext uri="{FF2B5EF4-FFF2-40B4-BE49-F238E27FC236}">
                <a16:creationId xmlns:a16="http://schemas.microsoft.com/office/drawing/2014/main" id="{11443678-3765-4651-932E-92F7232C72BB}"/>
              </a:ext>
            </a:extLst>
          </p:cNvPr>
          <p:cNvSpPr/>
          <p:nvPr/>
        </p:nvSpPr>
        <p:spPr>
          <a:xfrm>
            <a:off x="1926335" y="4489079"/>
            <a:ext cx="8141395" cy="599306"/>
          </a:xfrm>
          <a:custGeom>
            <a:avLst/>
            <a:gdLst>
              <a:gd name="connsiteX0" fmla="*/ 0 w 1863156"/>
              <a:gd name="connsiteY0" fmla="*/ 0 h 842675"/>
              <a:gd name="connsiteX1" fmla="*/ 1863156 w 1863156"/>
              <a:gd name="connsiteY1" fmla="*/ 0 h 842675"/>
              <a:gd name="connsiteX2" fmla="*/ 1863156 w 1863156"/>
              <a:gd name="connsiteY2" fmla="*/ 842675 h 842675"/>
              <a:gd name="connsiteX3" fmla="*/ 0 w 1863156"/>
              <a:gd name="connsiteY3" fmla="*/ 842675 h 842675"/>
              <a:gd name="connsiteX4" fmla="*/ 0 w 1863156"/>
              <a:gd name="connsiteY4" fmla="*/ 0 h 84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156" h="842675">
                <a:moveTo>
                  <a:pt x="0" y="0"/>
                </a:moveTo>
                <a:lnTo>
                  <a:pt x="1863156" y="0"/>
                </a:lnTo>
                <a:lnTo>
                  <a:pt x="1863156" y="842675"/>
                </a:lnTo>
                <a:lnTo>
                  <a:pt x="0" y="842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Формирование цифровой информационно-коммуникативной среды наставничества</a:t>
            </a:r>
          </a:p>
        </p:txBody>
      </p:sp>
      <p:sp>
        <p:nvSpPr>
          <p:cNvPr id="9" name="Полилиния 10">
            <a:extLst>
              <a:ext uri="{FF2B5EF4-FFF2-40B4-BE49-F238E27FC236}">
                <a16:creationId xmlns:a16="http://schemas.microsoft.com/office/drawing/2014/main" id="{94E86235-6C3F-4294-8D86-A6155B9979F6}"/>
              </a:ext>
            </a:extLst>
          </p:cNvPr>
          <p:cNvSpPr/>
          <p:nvPr/>
        </p:nvSpPr>
        <p:spPr>
          <a:xfrm>
            <a:off x="1926336" y="5271972"/>
            <a:ext cx="8673240" cy="599306"/>
          </a:xfrm>
          <a:custGeom>
            <a:avLst/>
            <a:gdLst>
              <a:gd name="connsiteX0" fmla="*/ 0 w 1863156"/>
              <a:gd name="connsiteY0" fmla="*/ 0 h 842675"/>
              <a:gd name="connsiteX1" fmla="*/ 1863156 w 1863156"/>
              <a:gd name="connsiteY1" fmla="*/ 0 h 842675"/>
              <a:gd name="connsiteX2" fmla="*/ 1863156 w 1863156"/>
              <a:gd name="connsiteY2" fmla="*/ 842675 h 842675"/>
              <a:gd name="connsiteX3" fmla="*/ 0 w 1863156"/>
              <a:gd name="connsiteY3" fmla="*/ 842675 h 842675"/>
              <a:gd name="connsiteX4" fmla="*/ 0 w 1863156"/>
              <a:gd name="connsiteY4" fmla="*/ 0 h 84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3156" h="842675">
                <a:moveTo>
                  <a:pt x="0" y="0"/>
                </a:moveTo>
                <a:lnTo>
                  <a:pt x="1863156" y="0"/>
                </a:lnTo>
                <a:lnTo>
                  <a:pt x="1863156" y="842675"/>
                </a:lnTo>
                <a:lnTo>
                  <a:pt x="0" y="8426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обмен инновационным опытом в сфере практик наставничества педагогических работников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38903D-63EF-4EA3-B3E2-DCB1011AFFAB}"/>
              </a:ext>
            </a:extLst>
          </p:cNvPr>
          <p:cNvCxnSpPr>
            <a:cxnSpLocks/>
          </p:cNvCxnSpPr>
          <p:nvPr/>
        </p:nvCxnSpPr>
        <p:spPr>
          <a:xfrm>
            <a:off x="1667289" y="1751328"/>
            <a:ext cx="0" cy="4119950"/>
          </a:xfrm>
          <a:prstGeom prst="line">
            <a:avLst/>
          </a:prstGeom>
          <a:ln w="19050">
            <a:solidFill>
              <a:srgbClr val="1F4E79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7.pngegg.com/pngimages/552/188/png-clipart-staircases-graphics-computer-icons-illustration-climbing-stairs-text-hand.png">
            <a:extLst>
              <a:ext uri="{FF2B5EF4-FFF2-40B4-BE49-F238E27FC236}">
                <a16:creationId xmlns:a16="http://schemas.microsoft.com/office/drawing/2014/main" id="{B4B8B96D-A2FA-4101-AC42-195EB954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" b="92653" l="4667" r="95222">
                        <a14:foregroundMark x1="25222" y1="10918" x2="25222" y2="10918"/>
                        <a14:foregroundMark x1="8333" y1="49694" x2="8333" y2="49694"/>
                        <a14:foregroundMark x1="22000" y1="93061" x2="22000" y2="93061"/>
                        <a14:foregroundMark x1="4667" y1="53980" x2="4667" y2="53980"/>
                        <a14:foregroundMark x1="38444" y1="87857" x2="38444" y2="87857"/>
                        <a14:foregroundMark x1="30667" y1="4796" x2="30667" y2="4796"/>
                        <a14:foregroundMark x1="25778" y1="1020" x2="25778" y2="1020"/>
                        <a14:foregroundMark x1="95222" y1="43061" x2="95222" y2="4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1608" y="1764405"/>
            <a:ext cx="1174057" cy="12785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1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96389" y="2241471"/>
            <a:ext cx="10972800" cy="2387700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chemeClr val="bg2">
                    <a:lumMod val="75000"/>
                  </a:schemeClr>
                </a:solidFill>
                <a:latin typeface="+mj-lt"/>
              </a:rPr>
              <a:t>О введении нового порядка проведения аттестации педагогических работников, осуществляющих образовательную деятельность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 bwMode="auto">
          <a:xfrm>
            <a:off x="754718" y="434407"/>
            <a:ext cx="10515600" cy="4138613"/>
          </a:xfrm>
        </p:spPr>
        <p:txBody>
          <a:bodyPr/>
          <a:lstStyle/>
          <a:p>
            <a:pPr marL="50800" lvl="0" indent="0" algn="ctr">
              <a:buClrTx/>
              <a:buNone/>
              <a:defRPr/>
            </a:pPr>
            <a:r>
              <a:rPr lang="ru-RU" b="1">
                <a:solidFill>
                  <a:srgbClr val="042845"/>
                </a:solidFill>
                <a:latin typeface="+mn-lt"/>
              </a:rPr>
              <a:t>ПОРЯДОК ПРОВЕДЕНИЯ АТТЕСТАЦИИ педагогических работников организаций, осуществляющих образовательную деятельность, утвержден приказом Министерства образования и науки Российской Федерации от 24.03.2023 г. № 196</a:t>
            </a:r>
            <a:endParaRPr lang="ru-RU">
              <a:latin typeface="+mn-lt"/>
            </a:endParaRPr>
          </a:p>
          <a:p>
            <a:pPr marL="50800" lvl="0" indent="0" algn="ctr">
              <a:buClrTx/>
              <a:buNone/>
              <a:defRPr/>
            </a:pPr>
            <a:r>
              <a:rPr lang="ru-RU" b="1">
                <a:solidFill>
                  <a:srgbClr val="042845"/>
                </a:solidFill>
                <a:latin typeface="+mn-lt"/>
              </a:rPr>
              <a:t> </a:t>
            </a:r>
            <a:endParaRPr lang="ru-RU">
              <a:latin typeface="+mn-lt"/>
            </a:endParaRPr>
          </a:p>
          <a:p>
            <a:pPr marL="50800" lvl="0" indent="0" algn="ctr">
              <a:buClrTx/>
              <a:buNone/>
              <a:defRPr/>
            </a:pPr>
            <a:r>
              <a:rPr lang="ru-RU" sz="3600" b="1">
                <a:solidFill>
                  <a:srgbClr val="042845"/>
                </a:solidFill>
                <a:latin typeface="+mn-lt"/>
              </a:rPr>
              <a:t>вступил в силу </a:t>
            </a:r>
            <a:r>
              <a:rPr lang="ru-RU" sz="3600" b="1">
                <a:solidFill>
                  <a:srgbClr val="FF0000"/>
                </a:solidFill>
                <a:latin typeface="+mn-lt"/>
              </a:rPr>
              <a:t>с 1 сентября 2023 года </a:t>
            </a:r>
            <a:r>
              <a:rPr lang="ru-RU" sz="3600" b="1">
                <a:solidFill>
                  <a:srgbClr val="042845"/>
                </a:solidFill>
                <a:latin typeface="+mn-lt"/>
              </a:rPr>
              <a:t>и </a:t>
            </a:r>
            <a:br>
              <a:rPr lang="ru-RU" sz="3600" b="1">
                <a:solidFill>
                  <a:srgbClr val="042845"/>
                </a:solidFill>
                <a:latin typeface="+mn-lt"/>
              </a:rPr>
            </a:br>
            <a:r>
              <a:rPr lang="ru-RU" sz="3600" b="1">
                <a:solidFill>
                  <a:srgbClr val="042845"/>
                </a:solidFill>
                <a:latin typeface="+mn-lt"/>
              </a:rPr>
              <a:t>действует до 31 августа 2029 года</a:t>
            </a:r>
            <a:endParaRPr lang="ru-RU" sz="3600">
              <a:latin typeface="+mn-lt"/>
            </a:endParaRPr>
          </a:p>
          <a:p>
            <a:pPr marL="50800" indent="0">
              <a:buNone/>
              <a:defRPr/>
            </a:pPr>
            <a:endParaRPr lang="ru-RU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6425" t="13867" r="14200" b="58666"/>
          <a:stretch/>
        </p:blipFill>
        <p:spPr bwMode="auto">
          <a:xfrm>
            <a:off x="676342" y="4467498"/>
            <a:ext cx="11165888" cy="2148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КРИРО">
      <a:dk1>
        <a:srgbClr val="000000"/>
      </a:dk1>
      <a:lt1>
        <a:srgbClr val="FFFFFF"/>
      </a:lt1>
      <a:dk2>
        <a:srgbClr val="1E4E79"/>
      </a:dk2>
      <a:lt2>
        <a:srgbClr val="B3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2557</Words>
  <Application>Microsoft Office PowerPoint</Application>
  <DocSecurity>0</DocSecurity>
  <PresentationFormat>Широкоэкранный</PresentationFormat>
  <Paragraphs>398</Paragraphs>
  <Slides>41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3" baseType="lpstr">
      <vt:lpstr>Calibri Light</vt:lpstr>
      <vt:lpstr>Verdana</vt:lpstr>
      <vt:lpstr>Calibri</vt:lpstr>
      <vt:lpstr>Wingdings</vt:lpstr>
      <vt:lpstr>Arial</vt:lpstr>
      <vt:lpstr>Franklin Gothic Heavy</vt:lpstr>
      <vt:lpstr>Times New Roman</vt:lpstr>
      <vt:lpstr>Franklin Gothic Medium</vt:lpstr>
      <vt:lpstr>Tahoma</vt:lpstr>
      <vt:lpstr>Franklin Gothic Demi Cond</vt:lpstr>
      <vt:lpstr>Franklin Gothic Book</vt:lpstr>
      <vt:lpstr>Тема1</vt:lpstr>
      <vt:lpstr>Мастерская наставников «Эффективный наставник: механизмы профессионального развития»  27 октября 2023 г.</vt:lpstr>
      <vt:lpstr>Концептуальные задачи системы наставничества в образовании </vt:lpstr>
      <vt:lpstr>Нормативные основания </vt:lpstr>
      <vt:lpstr>Презентация PowerPoint</vt:lpstr>
      <vt:lpstr>Методологические основы и ключевые положения системы (целевой модели) наставничества</vt:lpstr>
      <vt:lpstr>Презентация PowerPoint</vt:lpstr>
      <vt:lpstr>Ожидаемые (планируемые) результаты  внедрения и реализации системы (целевой модели)</vt:lpstr>
      <vt:lpstr>О введении нового порядка проведения аттестации педагогических работников, осуществляющих образовательную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Аттестация в целях установления квалификационной категории «педагог-наставник» </vt:lpstr>
      <vt:lpstr>Презентация PowerPoint</vt:lpstr>
      <vt:lpstr>Представление сведений, подтверждающих деятельность педагогического работника при аттестации в целях установления квалификационной категории "педагог-наставник" 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Показатель 1.  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vt:lpstr>
      <vt:lpstr>Презентация PowerPoint</vt:lpstr>
      <vt:lpstr>Презентация PowerPoint</vt:lpstr>
      <vt:lpstr>Показатель 2.  Наставничество в отношении педагогических работников образовательных организаций, активное сопровождение их профессионального развития в образовательных организаций</vt:lpstr>
      <vt:lpstr>Презентация PowerPoint</vt:lpstr>
      <vt:lpstr>Презентация PowerPoint</vt:lpstr>
      <vt:lpstr>Презентация PowerPoint</vt:lpstr>
      <vt:lpstr>Показатель 3.  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 </vt:lpstr>
      <vt:lpstr>Презентация PowerPoint</vt:lpstr>
      <vt:lpstr>Презентация PowerPoint</vt:lpstr>
      <vt:lpstr>Презентация PowerPoint</vt:lpstr>
      <vt:lpstr>Показатель 4.  Распространение авторских подходов и методических разработок в области наставнической деятельности в образовательной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 размещения информационно-методического портала «Аттестация педагогических работников РК»</vt:lpstr>
      <vt:lpstr>Презентация PowerPoint</vt:lpstr>
      <vt:lpstr>Структура школы наставников  </vt:lpstr>
      <vt:lpstr>Контакты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БУДУЩЕГО ФОРМИРУЕТСЯ СЕГОДНЯ</dc:title>
  <dc:subject/>
  <dc:creator>Габова Марина Анатольевна</dc:creator>
  <cp:keywords/>
  <dc:description/>
  <cp:lastModifiedBy>allusers</cp:lastModifiedBy>
  <cp:revision>165</cp:revision>
  <dcterms:modified xsi:type="dcterms:W3CDTF">2023-10-27T13:08:19Z</dcterms:modified>
  <cp:category/>
  <dc:identifier/>
  <cp:contentStatus/>
  <dc:language/>
  <cp:version/>
</cp:coreProperties>
</file>